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theme/themeOverride17.xml" ContentType="application/vnd.openxmlformats-officedocument.themeOverride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theme/themeOverride20.xml" ContentType="application/vnd.openxmlformats-officedocument.themeOverr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2.xml" ContentType="application/vnd.openxmlformats-officedocument.drawingml.diagramLayout+xml"/>
  <Override PartName="/ppt/theme/themeOverride18.xml" ContentType="application/vnd.openxmlformats-officedocument.themeOverride+xml"/>
  <Override PartName="/ppt/slides/slide89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Override7.xml" ContentType="application/vnd.openxmlformats-officedocument.themeOverride+xml"/>
  <Override PartName="/ppt/diagrams/colors1.xml" ContentType="application/vnd.openxmlformats-officedocument.drawingml.diagramColors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Override19.xml" ContentType="application/vnd.openxmlformats-officedocument.themeOverride+xml"/>
  <Override PartName="/ppt/slideMasters/slideMaster6.xml" ContentType="application/vnd.openxmlformats-officedocument.presentationml.slideMaster+xml"/>
  <Override PartName="/ppt/slides/slide79.xml" ContentType="application/vnd.openxmlformats-officedocument.presentationml.slide+xml"/>
  <Override PartName="/ppt/theme/theme8.xml" ContentType="application/vnd.openxmlformats-officedocument.theme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theme/themeOverride22.xml" ContentType="application/vnd.openxmlformats-officedocument.themeOverr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Override8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11.xml" ContentType="application/vnd.openxmlformats-officedocument.themeOverr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Override4.xml" ContentType="application/vnd.openxmlformats-officedocument.themeOverride+xml"/>
  <Default Extension="jpeg" ContentType="image/jpeg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s/slide98.xml" ContentType="application/vnd.openxmlformats-officedocument.presentationml.slide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Layouts/slideLayout68.xml" ContentType="application/vnd.openxmlformats-officedocument.presentationml.slideLayout+xml"/>
  <Override PartName="/ppt/theme/themeOverride9.xml" ContentType="application/vnd.openxmlformats-officedocument.themeOverride+xml"/>
  <Override PartName="/ppt/diagrams/data1.xml" ContentType="application/vnd.openxmlformats-officedocument.drawingml.diagramData+xml"/>
  <Override PartName="/ppt/theme/themeOverride23.xml" ContentType="application/vnd.openxmlformats-officedocument.themeOverr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Override5.xml" ContentType="application/vnd.openxmlformats-officedocument.themeOverride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Override13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4011" r:id="rId2"/>
    <p:sldMasterId id="2147484179" r:id="rId3"/>
    <p:sldMasterId id="2147484487" r:id="rId4"/>
    <p:sldMasterId id="2147484502" r:id="rId5"/>
    <p:sldMasterId id="2147484515" r:id="rId6"/>
  </p:sldMasterIdLst>
  <p:notesMasterIdLst>
    <p:notesMasterId r:id="rId109"/>
  </p:notesMasterIdLst>
  <p:handoutMasterIdLst>
    <p:handoutMasterId r:id="rId110"/>
  </p:handoutMasterIdLst>
  <p:sldIdLst>
    <p:sldId id="1839" r:id="rId7"/>
    <p:sldId id="1840" r:id="rId8"/>
    <p:sldId id="1431" r:id="rId9"/>
    <p:sldId id="1434" r:id="rId10"/>
    <p:sldId id="1740" r:id="rId11"/>
    <p:sldId id="1805" r:id="rId12"/>
    <p:sldId id="1734" r:id="rId13"/>
    <p:sldId id="1735" r:id="rId14"/>
    <p:sldId id="1741" r:id="rId15"/>
    <p:sldId id="1742" r:id="rId16"/>
    <p:sldId id="1743" r:id="rId17"/>
    <p:sldId id="1845" r:id="rId18"/>
    <p:sldId id="1738" r:id="rId19"/>
    <p:sldId id="1486" r:id="rId20"/>
    <p:sldId id="1487" r:id="rId21"/>
    <p:sldId id="1488" r:id="rId22"/>
    <p:sldId id="1503" r:id="rId23"/>
    <p:sldId id="1489" r:id="rId24"/>
    <p:sldId id="1490" r:id="rId25"/>
    <p:sldId id="1492" r:id="rId26"/>
    <p:sldId id="1493" r:id="rId27"/>
    <p:sldId id="1536" r:id="rId28"/>
    <p:sldId id="1500" r:id="rId29"/>
    <p:sldId id="1497" r:id="rId30"/>
    <p:sldId id="1498" r:id="rId31"/>
    <p:sldId id="1549" r:id="rId32"/>
    <p:sldId id="1632" r:id="rId33"/>
    <p:sldId id="1639" r:id="rId34"/>
    <p:sldId id="1640" r:id="rId35"/>
    <p:sldId id="1646" r:id="rId36"/>
    <p:sldId id="1636" r:id="rId37"/>
    <p:sldId id="1648" r:id="rId38"/>
    <p:sldId id="1540" r:id="rId39"/>
    <p:sldId id="1650" r:id="rId40"/>
    <p:sldId id="1658" r:id="rId41"/>
    <p:sldId id="1659" r:id="rId42"/>
    <p:sldId id="1660" r:id="rId43"/>
    <p:sldId id="1661" r:id="rId44"/>
    <p:sldId id="1662" r:id="rId45"/>
    <p:sldId id="1663" r:id="rId46"/>
    <p:sldId id="1664" r:id="rId47"/>
    <p:sldId id="1665" r:id="rId48"/>
    <p:sldId id="1667" r:id="rId49"/>
    <p:sldId id="1652" r:id="rId50"/>
    <p:sldId id="1653" r:id="rId51"/>
    <p:sldId id="1654" r:id="rId52"/>
    <p:sldId id="1678" r:id="rId53"/>
    <p:sldId id="1542" r:id="rId54"/>
    <p:sldId id="1730" r:id="rId55"/>
    <p:sldId id="1690" r:id="rId56"/>
    <p:sldId id="1696" r:id="rId57"/>
    <p:sldId id="1698" r:id="rId58"/>
    <p:sldId id="1700" r:id="rId59"/>
    <p:sldId id="1842" r:id="rId60"/>
    <p:sldId id="1702" r:id="rId61"/>
    <p:sldId id="1704" r:id="rId62"/>
    <p:sldId id="1711" r:id="rId63"/>
    <p:sldId id="1544" r:id="rId64"/>
    <p:sldId id="1728" r:id="rId65"/>
    <p:sldId id="1736" r:id="rId66"/>
    <p:sldId id="1843" r:id="rId67"/>
    <p:sldId id="1844" r:id="rId68"/>
    <p:sldId id="1719" r:id="rId69"/>
    <p:sldId id="1808" r:id="rId70"/>
    <p:sldId id="1817" r:id="rId71"/>
    <p:sldId id="1823" r:id="rId72"/>
    <p:sldId id="1824" r:id="rId73"/>
    <p:sldId id="1833" r:id="rId74"/>
    <p:sldId id="1835" r:id="rId75"/>
    <p:sldId id="1837" r:id="rId76"/>
    <p:sldId id="1727" r:id="rId77"/>
    <p:sldId id="1847" r:id="rId78"/>
    <p:sldId id="1848" r:id="rId79"/>
    <p:sldId id="1849" r:id="rId80"/>
    <p:sldId id="1850" r:id="rId81"/>
    <p:sldId id="1851" r:id="rId82"/>
    <p:sldId id="1852" r:id="rId83"/>
    <p:sldId id="1853" r:id="rId84"/>
    <p:sldId id="1854" r:id="rId85"/>
    <p:sldId id="1855" r:id="rId86"/>
    <p:sldId id="1856" r:id="rId87"/>
    <p:sldId id="1857" r:id="rId88"/>
    <p:sldId id="1858" r:id="rId89"/>
    <p:sldId id="1859" r:id="rId90"/>
    <p:sldId id="1860" r:id="rId91"/>
    <p:sldId id="1861" r:id="rId92"/>
    <p:sldId id="1793" r:id="rId93"/>
    <p:sldId id="1794" r:id="rId94"/>
    <p:sldId id="1795" r:id="rId95"/>
    <p:sldId id="1796" r:id="rId96"/>
    <p:sldId id="1797" r:id="rId97"/>
    <p:sldId id="1798" r:id="rId98"/>
    <p:sldId id="1799" r:id="rId99"/>
    <p:sldId id="1801" r:id="rId100"/>
    <p:sldId id="1802" r:id="rId101"/>
    <p:sldId id="1803" r:id="rId102"/>
    <p:sldId id="1804" r:id="rId103"/>
    <p:sldId id="1729" r:id="rId104"/>
    <p:sldId id="1545" r:id="rId105"/>
    <p:sldId id="1755" r:id="rId106"/>
    <p:sldId id="1548" r:id="rId107"/>
    <p:sldId id="1718" r:id="rId108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標楷體" pitchFamily="65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CC"/>
    <a:srgbClr val="006600"/>
    <a:srgbClr val="A50021"/>
    <a:srgbClr val="E0C1FF"/>
    <a:srgbClr val="CC99FF"/>
    <a:srgbClr val="99FF66"/>
    <a:srgbClr val="66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0" autoAdjust="0"/>
    <p:restoredTop sz="95294" autoAdjust="0"/>
  </p:normalViewPr>
  <p:slideViewPr>
    <p:cSldViewPr>
      <p:cViewPr varScale="1">
        <p:scale>
          <a:sx n="54" d="100"/>
          <a:sy n="54" d="100"/>
        </p:scale>
        <p:origin x="-883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4318"/>
    </p:cViewPr>
  </p:sorterViewPr>
  <p:notesViewPr>
    <p:cSldViewPr>
      <p:cViewPr varScale="1">
        <p:scale>
          <a:sx n="61" d="100"/>
          <a:sy n="61" d="100"/>
        </p:scale>
        <p:origin x="-1698" y="-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1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07" Type="http://schemas.openxmlformats.org/officeDocument/2006/relationships/slide" Target="slides/slide10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87" Type="http://schemas.openxmlformats.org/officeDocument/2006/relationships/slide" Target="slides/slide81.xml"/><Relationship Id="rId102" Type="http://schemas.openxmlformats.org/officeDocument/2006/relationships/slide" Target="slides/slide96.xml"/><Relationship Id="rId11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90" Type="http://schemas.openxmlformats.org/officeDocument/2006/relationships/slide" Target="slides/slide84.xml"/><Relationship Id="rId95" Type="http://schemas.openxmlformats.org/officeDocument/2006/relationships/slide" Target="slides/slide89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slide" Target="slides/slide71.xml"/><Relationship Id="rId100" Type="http://schemas.openxmlformats.org/officeDocument/2006/relationships/slide" Target="slides/slide94.xml"/><Relationship Id="rId105" Type="http://schemas.openxmlformats.org/officeDocument/2006/relationships/slide" Target="slides/slide99.xml"/><Relationship Id="rId113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93" Type="http://schemas.openxmlformats.org/officeDocument/2006/relationships/slide" Target="slides/slide87.xml"/><Relationship Id="rId98" Type="http://schemas.openxmlformats.org/officeDocument/2006/relationships/slide" Target="slides/slide9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103" Type="http://schemas.openxmlformats.org/officeDocument/2006/relationships/slide" Target="slides/slide97.xml"/><Relationship Id="rId108" Type="http://schemas.openxmlformats.org/officeDocument/2006/relationships/slide" Target="slides/slide102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slide" Target="slides/slide85.xml"/><Relationship Id="rId96" Type="http://schemas.openxmlformats.org/officeDocument/2006/relationships/slide" Target="slides/slide90.xml"/><Relationship Id="rId1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6" Type="http://schemas.openxmlformats.org/officeDocument/2006/relationships/slide" Target="slides/slide100.xml"/><Relationship Id="rId114" Type="http://schemas.openxmlformats.org/officeDocument/2006/relationships/tableStyles" Target="tableStyle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slide" Target="slides/slide88.xml"/><Relationship Id="rId99" Type="http://schemas.openxmlformats.org/officeDocument/2006/relationships/slide" Target="slides/slide93.xml"/><Relationship Id="rId101" Type="http://schemas.openxmlformats.org/officeDocument/2006/relationships/slide" Target="slides/slide9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97" Type="http://schemas.openxmlformats.org/officeDocument/2006/relationships/slide" Target="slides/slide91.xml"/><Relationship Id="rId104" Type="http://schemas.openxmlformats.org/officeDocument/2006/relationships/slide" Target="slides/slide98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slide" Target="slides/slide8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BC41EB-EF77-443E-A092-5B600179005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106A192-59E5-449F-924D-EEEE3BFA89FB}">
      <dgm:prSet phldrT="[文字]" custT="1"/>
      <dgm:spPr>
        <a:solidFill>
          <a:schemeClr val="bg1"/>
        </a:solidFill>
      </dgm:spPr>
      <dgm:t>
        <a:bodyPr/>
        <a:lstStyle/>
        <a:p>
          <a:pPr>
            <a:spcAft>
              <a:spcPts val="0"/>
            </a:spcAft>
          </a:pPr>
          <a:r>
            <a:rPr lang="zh-TW" altLang="en-US" sz="4400" b="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操作制約的</a:t>
          </a:r>
          <a:endParaRPr lang="en-US" altLang="zh-TW" sz="4400" b="0" dirty="0" smtClean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  <a:p>
          <a:pPr>
            <a:spcAft>
              <a:spcPts val="0"/>
            </a:spcAft>
          </a:pPr>
          <a:r>
            <a:rPr lang="zh-TW" altLang="en-US" sz="4400" b="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作用</a:t>
          </a:r>
          <a:endParaRPr lang="zh-TW" altLang="en-US" sz="4400" b="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B8DE420F-30BD-4C70-9028-D3E4EB1E59BE}" type="parTrans" cxnId="{F1087C62-8CE7-4A1C-9C5F-344A2B598BF0}">
      <dgm:prSet/>
      <dgm:spPr/>
      <dgm:t>
        <a:bodyPr/>
        <a:lstStyle/>
        <a:p>
          <a:endParaRPr lang="zh-TW" altLang="en-US"/>
        </a:p>
      </dgm:t>
    </dgm:pt>
    <dgm:pt modelId="{4FA0338A-A854-4B4C-80E0-E58FAECFDB8A}" type="sibTrans" cxnId="{F1087C62-8CE7-4A1C-9C5F-344A2B598BF0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C06085D9-7241-45BD-8096-2DD889A3F549}">
      <dgm:prSet phldrT="[文字]" custT="1"/>
      <dgm:spPr>
        <a:solidFill>
          <a:schemeClr val="bg1"/>
        </a:solidFill>
      </dgm:spPr>
      <dgm:t>
        <a:bodyPr/>
        <a:lstStyle/>
        <a:p>
          <a:pPr>
            <a:spcAft>
              <a:spcPts val="0"/>
            </a:spcAft>
          </a:pPr>
          <a:r>
            <a:rPr lang="zh-TW" altLang="en-US" sz="4400" b="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行為後果的</a:t>
          </a:r>
          <a:endParaRPr lang="en-US" altLang="zh-TW" sz="4400" b="0" dirty="0" smtClean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  <a:p>
          <a:pPr>
            <a:spcAft>
              <a:spcPts val="0"/>
            </a:spcAft>
          </a:pPr>
          <a:r>
            <a:rPr lang="zh-TW" altLang="en-US" sz="4400" b="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操縱</a:t>
          </a:r>
        </a:p>
      </dgm:t>
    </dgm:pt>
    <dgm:pt modelId="{69639BF8-0B76-4FA9-B9B1-85F1A679C795}" type="parTrans" cxnId="{3B4F6613-6464-44B7-B359-C778E53F2DB6}">
      <dgm:prSet/>
      <dgm:spPr/>
      <dgm:t>
        <a:bodyPr/>
        <a:lstStyle/>
        <a:p>
          <a:endParaRPr lang="zh-TW" altLang="en-US"/>
        </a:p>
      </dgm:t>
    </dgm:pt>
    <dgm:pt modelId="{5F59B7D2-34ED-4808-8CE1-3E98F55111E0}" type="sibTrans" cxnId="{3B4F6613-6464-44B7-B359-C778E53F2DB6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zh-TW" altLang="en-US"/>
        </a:p>
      </dgm:t>
    </dgm:pt>
    <dgm:pt modelId="{76A35BEF-76A4-44BC-BC11-1638837A7F31}">
      <dgm:prSet phldrT="[文字]" custT="1"/>
      <dgm:spPr>
        <a:solidFill>
          <a:schemeClr val="bg1"/>
        </a:solidFill>
      </dgm:spPr>
      <dgm:t>
        <a:bodyPr/>
        <a:lstStyle/>
        <a:p>
          <a:pPr>
            <a:spcAft>
              <a:spcPts val="0"/>
            </a:spcAft>
          </a:pPr>
          <a:r>
            <a:rPr lang="zh-TW" altLang="en-US" sz="4400" b="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增強與</a:t>
          </a:r>
          <a:endParaRPr lang="en-US" altLang="zh-TW" sz="4400" b="0" dirty="0" smtClean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  <a:p>
          <a:pPr>
            <a:spcAft>
              <a:spcPts val="0"/>
            </a:spcAft>
          </a:pPr>
          <a:r>
            <a:rPr lang="zh-TW" altLang="en-US" sz="4400" b="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增強物</a:t>
          </a:r>
        </a:p>
      </dgm:t>
    </dgm:pt>
    <dgm:pt modelId="{06AC478B-F1CD-4C0B-B51C-0962D9B6E25E}" type="parTrans" cxnId="{37C6FD7A-D51C-4FAE-8BA8-BEE7904F18F6}">
      <dgm:prSet/>
      <dgm:spPr/>
      <dgm:t>
        <a:bodyPr/>
        <a:lstStyle/>
        <a:p>
          <a:endParaRPr lang="zh-TW" altLang="en-US"/>
        </a:p>
      </dgm:t>
    </dgm:pt>
    <dgm:pt modelId="{041A8AF2-C1C3-4272-A6E2-1C6DFCD6AF1C}" type="sibTrans" cxnId="{37C6FD7A-D51C-4FAE-8BA8-BEE7904F18F6}">
      <dgm:prSet/>
      <dgm:spPr/>
      <dgm:t>
        <a:bodyPr/>
        <a:lstStyle/>
        <a:p>
          <a:endParaRPr lang="zh-TW" altLang="en-US"/>
        </a:p>
      </dgm:t>
    </dgm:pt>
    <dgm:pt modelId="{AACA8DFB-FCF5-4BD4-B371-DC89FCA60A67}" type="pres">
      <dgm:prSet presAssocID="{13BC41EB-EF77-443E-A092-5B6001790053}" presName="Name0" presStyleCnt="0">
        <dgm:presLayoutVars>
          <dgm:dir/>
          <dgm:resizeHandles val="exact"/>
        </dgm:presLayoutVars>
      </dgm:prSet>
      <dgm:spPr/>
    </dgm:pt>
    <dgm:pt modelId="{3A1CB08F-0C83-471A-A114-05609254EBD2}" type="pres">
      <dgm:prSet presAssocID="{4106A192-59E5-449F-924D-EEEE3BFA89F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E61ABC-22C7-4BD4-B618-070DAA7B0D6B}" type="pres">
      <dgm:prSet presAssocID="{4FA0338A-A854-4B4C-80E0-E58FAECFDB8A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3BBD7908-AA99-4039-991C-40B460BD6D55}" type="pres">
      <dgm:prSet presAssocID="{4FA0338A-A854-4B4C-80E0-E58FAECFDB8A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8640E3D4-9806-4252-B7F7-2E1F9A967FE5}" type="pres">
      <dgm:prSet presAssocID="{C06085D9-7241-45BD-8096-2DD889A3F5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6376120-1C60-44B7-9D60-F7603E245288}" type="pres">
      <dgm:prSet presAssocID="{5F59B7D2-34ED-4808-8CE1-3E98F55111E0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41AEA4AB-63C9-4E08-972A-066AC6CA1053}" type="pres">
      <dgm:prSet presAssocID="{5F59B7D2-34ED-4808-8CE1-3E98F55111E0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0CDABE40-6501-4AE5-AD45-6ABF9FDB8079}" type="pres">
      <dgm:prSet presAssocID="{76A35BEF-76A4-44BC-BC11-1638837A7F3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B758A6C-E71E-4E3A-BBE5-8F75E9591A7D}" type="presOf" srcId="{C06085D9-7241-45BD-8096-2DD889A3F549}" destId="{8640E3D4-9806-4252-B7F7-2E1F9A967FE5}" srcOrd="0" destOrd="0" presId="urn:microsoft.com/office/officeart/2005/8/layout/process1"/>
    <dgm:cxn modelId="{D3E1ECF7-7DD6-4605-B23A-B53A152D7138}" type="presOf" srcId="{5F59B7D2-34ED-4808-8CE1-3E98F55111E0}" destId="{16376120-1C60-44B7-9D60-F7603E245288}" srcOrd="0" destOrd="0" presId="urn:microsoft.com/office/officeart/2005/8/layout/process1"/>
    <dgm:cxn modelId="{3B4F6613-6464-44B7-B359-C778E53F2DB6}" srcId="{13BC41EB-EF77-443E-A092-5B6001790053}" destId="{C06085D9-7241-45BD-8096-2DD889A3F549}" srcOrd="1" destOrd="0" parTransId="{69639BF8-0B76-4FA9-B9B1-85F1A679C795}" sibTransId="{5F59B7D2-34ED-4808-8CE1-3E98F55111E0}"/>
    <dgm:cxn modelId="{B7BCF69E-CA29-491B-B0E0-0D5D8389A4D0}" type="presOf" srcId="{4106A192-59E5-449F-924D-EEEE3BFA89FB}" destId="{3A1CB08F-0C83-471A-A114-05609254EBD2}" srcOrd="0" destOrd="0" presId="urn:microsoft.com/office/officeart/2005/8/layout/process1"/>
    <dgm:cxn modelId="{37C6FD7A-D51C-4FAE-8BA8-BEE7904F18F6}" srcId="{13BC41EB-EF77-443E-A092-5B6001790053}" destId="{76A35BEF-76A4-44BC-BC11-1638837A7F31}" srcOrd="2" destOrd="0" parTransId="{06AC478B-F1CD-4C0B-B51C-0962D9B6E25E}" sibTransId="{041A8AF2-C1C3-4272-A6E2-1C6DFCD6AF1C}"/>
    <dgm:cxn modelId="{F1087C62-8CE7-4A1C-9C5F-344A2B598BF0}" srcId="{13BC41EB-EF77-443E-A092-5B6001790053}" destId="{4106A192-59E5-449F-924D-EEEE3BFA89FB}" srcOrd="0" destOrd="0" parTransId="{B8DE420F-30BD-4C70-9028-D3E4EB1E59BE}" sibTransId="{4FA0338A-A854-4B4C-80E0-E58FAECFDB8A}"/>
    <dgm:cxn modelId="{726BDDBB-AE35-4995-B7B6-9589F6D0AD59}" type="presOf" srcId="{4FA0338A-A854-4B4C-80E0-E58FAECFDB8A}" destId="{3BBD7908-AA99-4039-991C-40B460BD6D55}" srcOrd="1" destOrd="0" presId="urn:microsoft.com/office/officeart/2005/8/layout/process1"/>
    <dgm:cxn modelId="{B8598735-EFE2-488C-BC23-A721A33ECD1D}" type="presOf" srcId="{76A35BEF-76A4-44BC-BC11-1638837A7F31}" destId="{0CDABE40-6501-4AE5-AD45-6ABF9FDB8079}" srcOrd="0" destOrd="0" presId="urn:microsoft.com/office/officeart/2005/8/layout/process1"/>
    <dgm:cxn modelId="{2D835148-5B65-479B-A9A3-D265D273CC1F}" type="presOf" srcId="{5F59B7D2-34ED-4808-8CE1-3E98F55111E0}" destId="{41AEA4AB-63C9-4E08-972A-066AC6CA1053}" srcOrd="1" destOrd="0" presId="urn:microsoft.com/office/officeart/2005/8/layout/process1"/>
    <dgm:cxn modelId="{7C7BDD35-BF0F-4EBD-8771-7EAF60B7022C}" type="presOf" srcId="{13BC41EB-EF77-443E-A092-5B6001790053}" destId="{AACA8DFB-FCF5-4BD4-B371-DC89FCA60A67}" srcOrd="0" destOrd="0" presId="urn:microsoft.com/office/officeart/2005/8/layout/process1"/>
    <dgm:cxn modelId="{AE5CE5E0-DAC4-4652-B378-FD9E19E1CC7C}" type="presOf" srcId="{4FA0338A-A854-4B4C-80E0-E58FAECFDB8A}" destId="{4BE61ABC-22C7-4BD4-B618-070DAA7B0D6B}" srcOrd="0" destOrd="0" presId="urn:microsoft.com/office/officeart/2005/8/layout/process1"/>
    <dgm:cxn modelId="{2B7B6F0F-54A4-4757-B280-8587CCEF361F}" type="presParOf" srcId="{AACA8DFB-FCF5-4BD4-B371-DC89FCA60A67}" destId="{3A1CB08F-0C83-471A-A114-05609254EBD2}" srcOrd="0" destOrd="0" presId="urn:microsoft.com/office/officeart/2005/8/layout/process1"/>
    <dgm:cxn modelId="{F40A1624-A2D0-43F4-A422-038B67F2C2A8}" type="presParOf" srcId="{AACA8DFB-FCF5-4BD4-B371-DC89FCA60A67}" destId="{4BE61ABC-22C7-4BD4-B618-070DAA7B0D6B}" srcOrd="1" destOrd="0" presId="urn:microsoft.com/office/officeart/2005/8/layout/process1"/>
    <dgm:cxn modelId="{585F92BD-0067-4ED5-BE0B-0DF54CB80F02}" type="presParOf" srcId="{4BE61ABC-22C7-4BD4-B618-070DAA7B0D6B}" destId="{3BBD7908-AA99-4039-991C-40B460BD6D55}" srcOrd="0" destOrd="0" presId="urn:microsoft.com/office/officeart/2005/8/layout/process1"/>
    <dgm:cxn modelId="{51AA95BA-43FF-471F-8C83-BC433A6F0BB0}" type="presParOf" srcId="{AACA8DFB-FCF5-4BD4-B371-DC89FCA60A67}" destId="{8640E3D4-9806-4252-B7F7-2E1F9A967FE5}" srcOrd="2" destOrd="0" presId="urn:microsoft.com/office/officeart/2005/8/layout/process1"/>
    <dgm:cxn modelId="{D71CEA72-E080-4F74-90E8-AB1A2A378B7E}" type="presParOf" srcId="{AACA8DFB-FCF5-4BD4-B371-DC89FCA60A67}" destId="{16376120-1C60-44B7-9D60-F7603E245288}" srcOrd="3" destOrd="0" presId="urn:microsoft.com/office/officeart/2005/8/layout/process1"/>
    <dgm:cxn modelId="{DD49469D-0AAB-4F5A-850F-7805084FDDB6}" type="presParOf" srcId="{16376120-1C60-44B7-9D60-F7603E245288}" destId="{41AEA4AB-63C9-4E08-972A-066AC6CA1053}" srcOrd="0" destOrd="0" presId="urn:microsoft.com/office/officeart/2005/8/layout/process1"/>
    <dgm:cxn modelId="{94699447-1C23-4A1D-9D65-C1326E4B1AEA}" type="presParOf" srcId="{AACA8DFB-FCF5-4BD4-B371-DC89FCA60A67}" destId="{0CDABE40-6501-4AE5-AD45-6ABF9FDB807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BC41EB-EF77-443E-A092-5B600179005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ACA8DFB-FCF5-4BD4-B371-DC89FCA60A67}" type="pres">
      <dgm:prSet presAssocID="{13BC41EB-EF77-443E-A092-5B6001790053}" presName="Name0" presStyleCnt="0">
        <dgm:presLayoutVars>
          <dgm:dir/>
          <dgm:resizeHandles val="exact"/>
        </dgm:presLayoutVars>
      </dgm:prSet>
      <dgm:spPr/>
    </dgm:pt>
  </dgm:ptLst>
  <dgm:cxnLst>
    <dgm:cxn modelId="{3D519B15-7B44-4246-9775-8EAD2B00D9F3}" type="presOf" srcId="{13BC41EB-EF77-443E-A092-5B6001790053}" destId="{AACA8DFB-FCF5-4BD4-B371-DC89FCA60A6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新細明體" pitchFamily="18" charset="-120"/>
              </a:defRPr>
            </a:lvl1pPr>
          </a:lstStyle>
          <a:p>
            <a:pPr>
              <a:defRPr/>
            </a:pPr>
            <a:fld id="{B6ADB69E-3C6C-4F2F-AC6B-B38479601C3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584336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新細明體" pitchFamily="18" charset="-120"/>
              </a:defRPr>
            </a:lvl1pPr>
          </a:lstStyle>
          <a:p>
            <a:pPr>
              <a:defRPr/>
            </a:pPr>
            <a:fld id="{93E1B12D-3520-4211-BC19-8526D8BFB18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p14="http://schemas.microsoft.com/office/powerpoint/2010/main" val="4122432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F13FCD-EE54-459B-AFD7-DCEFF6C0615B}" type="slidenum">
              <a:rPr lang="en-US" altLang="zh-TW" smtClean="0">
                <a:ea typeface="新細明體" charset="-120"/>
              </a:rPr>
              <a:pPr/>
              <a:t>27</a:t>
            </a:fld>
            <a:endParaRPr lang="en-US" altLang="zh-TW" smtClean="0">
              <a:ea typeface="新細明體" charset="-12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zh-TW" smtClean="0">
              <a:ea typeface="新細明體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8587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6349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FE793B-6086-4281-89B0-720334E76BF9}" type="slidenum">
              <a:rPr lang="en-US" altLang="zh-TW" smtClean="0">
                <a:ea typeface="新細明體" charset="-120"/>
              </a:rPr>
              <a:pPr/>
              <a:t>28</a:t>
            </a:fld>
            <a:endParaRPr lang="en-US" altLang="zh-TW" smtClean="0">
              <a:ea typeface="新細明體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4244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B81E26-828E-494F-B97D-6FF08AAE5EE2}" type="slidenum">
              <a:rPr lang="en-US" altLang="zh-TW" smtClean="0">
                <a:ea typeface="新細明體" charset="-120"/>
              </a:rPr>
              <a:pPr/>
              <a:t>40</a:t>
            </a:fld>
            <a:endParaRPr lang="en-US" altLang="zh-TW" smtClean="0">
              <a:ea typeface="新細明體" charset="-12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>
              <a:ea typeface="新細明體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3194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290D5-9F0D-4633-91B4-17144FD3FB1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68D3A-69E3-4518-AA7D-46E21E6785F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825F-10DD-4EB6-AA8F-CDBF4BD4057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5B4E4-4F4F-4594-B77A-0481FCD1B09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3F8EB-D6CA-4B08-80C5-6B4F61847E1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FF921-33E6-4BCC-85D5-FE29D2EF75B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790B2-E2EA-49C6-8BB1-3399A1033B8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1DFED-E519-4475-B4F8-B75414295E0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2E6A8-501C-4775-AB1D-690564BA7C1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E2519-8A3A-477E-AE90-2BCDE282801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2FA32-EAF8-4532-B34E-84100E9D815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E08-1311-495A-AD5A-806EFAB3ABB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C7061-A696-45B4-942A-436C5004BBD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40B96-C974-400F-B95C-33A271CF5FA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47530-095E-4446-AAD9-24739A40E95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943DD-BD03-42D9-8EED-9572D160EFD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D3156-080E-440A-93BD-75D53980542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CD97C-F08A-495C-BC90-4BE2B93F942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04F8D-2B06-48CC-B06B-DF804D94AEB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EBAE9-DF9A-4210-8E4D-7CEAB363791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930BD-1F0F-48A6-9FED-7C0567ACD24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A6ADA-FAB1-4382-9CE6-F81F1864DD0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153DA-0848-473B-A4F4-3D07A6C5996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B318C-04E6-4DAA-9428-6A1D0B72205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AE3C9-28A3-4D83-8031-4737F18AF3D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ECBED-9B37-4FE5-A252-CB450594753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C87AD-762E-480B-B158-BA4BF1EBF66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E7B91-D521-4A28-A7B9-AABC85F8343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417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11417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290D5-9F0D-4633-91B4-17144FD3FB13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E08-1311-495A-AD5A-806EFAB3ABBE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153DA-0848-473B-A4F4-3D07A6C59968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2ECC1-C16C-430A-92BC-698EA621CC27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1DCC7-95F3-4C17-BD9C-54F1273F7495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2ECC1-C16C-430A-92BC-698EA621CC2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A7F61-A965-40F7-8902-FAFC3E70F45C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23013-3646-44E5-854B-3299FED936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88817-C859-40F3-A580-EC6B5B91D1C2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8D04A-26AD-4413-9DEB-CEF41A86AE05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68D3A-69E3-4518-AA7D-46E21E6785F8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825F-10DD-4EB6-AA8F-CDBF4BD40578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783F1-B792-49CC-BDCE-760D688FA9D8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E8CEF-0CD6-42D8-A79B-3302777419B4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TW" altLang="en-US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TW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348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731290D5-9F0D-4633-91B4-17144FD3FB13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E08-1311-495A-AD5A-806EFAB3ABBE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1DCC7-95F3-4C17-BD9C-54F1273F749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153DA-0848-473B-A4F4-3D07A6C59968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2ECC1-C16C-430A-92BC-698EA621CC27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1DCC7-95F3-4C17-BD9C-54F1273F7495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A7F61-A965-40F7-8902-FAFC3E70F45C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23013-3646-44E5-854B-3299FED936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88817-C859-40F3-A580-EC6B5B91D1C2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8D04A-26AD-4413-9DEB-CEF41A86AE05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68D3A-69E3-4518-AA7D-46E21E6785F8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825F-10DD-4EB6-AA8F-CDBF4BD40578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11356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11356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3F8EB-D6CA-4B08-80C5-6B4F61847E12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A7F61-A965-40F7-8902-FAFC3E70F45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FF921-33E6-4BCC-85D5-FE29D2EF75B9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790B2-E2EA-49C6-8BB1-3399A1033B8B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1DFED-E519-4475-B4F8-B75414295E04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2E6A8-501C-4775-AB1D-690564BA7C1B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E2519-8A3A-477E-AE90-2BCDE2828014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2FA32-EAF8-4532-B34E-84100E9D8152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C7061-A696-45B4-942A-436C5004BBD9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40B96-C974-400F-B95C-33A271CF5FA3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47530-095E-4446-AAD9-24739A40E953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943DD-BD03-42D9-8EED-9572D160EFDF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23013-3646-44E5-854B-3299FED936F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ACDAE-37A3-448D-86E5-041007C9131D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88817-C859-40F3-A580-EC6B5B91D1C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8D04A-26AD-4413-9DEB-CEF41A86AE0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85F39233-3CBC-41EB-82EB-1F3631AE38B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522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22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223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224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4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4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  <p:sp>
            <p:nvSpPr>
              <p:cNvPr id="5224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5225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5225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225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6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226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6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226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226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6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71" y="30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81" y="15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20" y="87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8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70" y="11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</p:grpSp>
        <p:sp>
          <p:nvSpPr>
            <p:cNvPr id="5227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2" r:id="rId1"/>
    <p:sldLayoutId id="2147484441" r:id="rId2"/>
    <p:sldLayoutId id="2147484442" r:id="rId3"/>
    <p:sldLayoutId id="2147484443" r:id="rId4"/>
    <p:sldLayoutId id="2147484444" r:id="rId5"/>
    <p:sldLayoutId id="2147484445" r:id="rId6"/>
    <p:sldLayoutId id="2147484446" r:id="rId7"/>
    <p:sldLayoutId id="2147484447" r:id="rId8"/>
    <p:sldLayoutId id="2147484448" r:id="rId9"/>
    <p:sldLayoutId id="2147484449" r:id="rId10"/>
    <p:sldLayoutId id="2147484450" r:id="rId11"/>
    <p:sldLayoutId id="2147484528" r:id="rId12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021ACDAE-37A3-448D-86E5-041007C9131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522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22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223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grpSp>
          <p:nvGrpSpPr>
            <p:cNvPr id="413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13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224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4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4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  <p:sp>
            <p:nvSpPr>
              <p:cNvPr id="5224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5225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5225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grpSp>
            <p:nvGrpSpPr>
              <p:cNvPr id="4137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225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6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</p:grpSp>
      </p:grpSp>
      <p:grpSp>
        <p:nvGrpSpPr>
          <p:cNvPr id="410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226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6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</p:grpSp>
      <p:grpSp>
        <p:nvGrpSpPr>
          <p:cNvPr id="410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10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226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grpSp>
            <p:nvGrpSpPr>
              <p:cNvPr id="4112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226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6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66" y="314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76" y="164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15" y="879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88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65" y="124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</p:grpSp>
        <p:sp>
          <p:nvSpPr>
            <p:cNvPr id="5227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62" r:id="rId2"/>
    <p:sldLayoutId id="2147484463" r:id="rId3"/>
    <p:sldLayoutId id="2147484464" r:id="rId4"/>
    <p:sldLayoutId id="2147484465" r:id="rId5"/>
    <p:sldLayoutId id="2147484466" r:id="rId6"/>
    <p:sldLayoutId id="2147484467" r:id="rId7"/>
    <p:sldLayoutId id="2147484468" r:id="rId8"/>
    <p:sldLayoutId id="2147484469" r:id="rId9"/>
    <p:sldLayoutId id="2147484470" r:id="rId10"/>
    <p:sldLayoutId id="2147484471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5F79C2FE-A0C1-40D7-990E-BA03BFC122B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522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22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223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3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4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grpSp>
          <p:nvGrpSpPr>
            <p:cNvPr id="515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15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224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4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4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  <p:sp>
            <p:nvSpPr>
              <p:cNvPr id="5224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5225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5225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grpSp>
            <p:nvGrpSpPr>
              <p:cNvPr id="5161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225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5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6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</p:grpSp>
      </p:grpSp>
      <p:grpSp>
        <p:nvGrpSpPr>
          <p:cNvPr id="513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226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5226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</p:grpSp>
      <p:grpSp>
        <p:nvGrpSpPr>
          <p:cNvPr id="513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513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226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grpSp>
            <p:nvGrpSpPr>
              <p:cNvPr id="5136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226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6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60" y="32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70" y="17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9" y="88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9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  <p:sp>
              <p:nvSpPr>
                <p:cNvPr id="5227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9" y="13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</p:grpSp>
        <p:sp>
          <p:nvSpPr>
            <p:cNvPr id="5227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72" r:id="rId2"/>
    <p:sldLayoutId id="2147484473" r:id="rId3"/>
    <p:sldLayoutId id="2147484474" r:id="rId4"/>
    <p:sldLayoutId id="2147484475" r:id="rId5"/>
    <p:sldLayoutId id="2147484476" r:id="rId6"/>
    <p:sldLayoutId id="2147484477" r:id="rId7"/>
    <p:sldLayoutId id="2147484478" r:id="rId8"/>
    <p:sldLayoutId id="2147484479" r:id="rId9"/>
    <p:sldLayoutId id="2147484480" r:id="rId10"/>
    <p:sldLayoutId id="2147484481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mic Sans MS" pitchFamily="66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7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b="0">
                <a:effectLst/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407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effectLst/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85F39233-3CBC-41EB-82EB-1F3631AE38B1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4074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4074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4074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4074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4074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14074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4074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4074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14075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b="0">
                <a:effectLst/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407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88" r:id="rId1"/>
    <p:sldLayoutId id="2147484489" r:id="rId2"/>
    <p:sldLayoutId id="2147484490" r:id="rId3"/>
    <p:sldLayoutId id="2147484491" r:id="rId4"/>
    <p:sldLayoutId id="2147484492" r:id="rId5"/>
    <p:sldLayoutId id="2147484493" r:id="rId6"/>
    <p:sldLayoutId id="2147484494" r:id="rId7"/>
    <p:sldLayoutId id="2147484495" r:id="rId8"/>
    <p:sldLayoutId id="2147484496" r:id="rId9"/>
    <p:sldLayoutId id="2147484497" r:id="rId10"/>
    <p:sldLayoutId id="2147484498" r:id="rId11"/>
    <p:sldLayoutId id="2147484499" r:id="rId12"/>
    <p:sldLayoutId id="2147484500" r:id="rId1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TW" altLang="zh-TW" sz="2400">
              <a:ea typeface="新細明體" pitchFamily="18" charset="-12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TW" altLang="zh-TW" sz="2400">
              <a:ea typeface="新細明體" pitchFamily="18" charset="-12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TW" altLang="zh-TW" sz="2400">
              <a:ea typeface="新細明體" pitchFamily="18" charset="-12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TW" altLang="zh-TW" sz="2400">
              <a:ea typeface="新細明體" pitchFamily="18" charset="-120"/>
            </a:endParaRP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TW" altLang="zh-TW" sz="2400">
              <a:ea typeface="新細明體" pitchFamily="18" charset="-120"/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TW" altLang="zh-TW" sz="2400">
              <a:ea typeface="新細明體" pitchFamily="18" charset="-120"/>
            </a:endParaRP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TW" altLang="zh-TW" sz="2400">
              <a:ea typeface="新細明體" pitchFamily="18" charset="-12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38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38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38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ea typeface="+mn-ea"/>
              </a:defRPr>
            </a:lvl1pPr>
          </a:lstStyle>
          <a:p>
            <a:pPr>
              <a:defRPr/>
            </a:pPr>
            <a:fld id="{85F39233-3CBC-41EB-82EB-1F3631AE38B1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3" r:id="rId1"/>
    <p:sldLayoutId id="2147484504" r:id="rId2"/>
    <p:sldLayoutId id="2147484505" r:id="rId3"/>
    <p:sldLayoutId id="2147484506" r:id="rId4"/>
    <p:sldLayoutId id="2147484507" r:id="rId5"/>
    <p:sldLayoutId id="2147484508" r:id="rId6"/>
    <p:sldLayoutId id="2147484509" r:id="rId7"/>
    <p:sldLayoutId id="2147484510" r:id="rId8"/>
    <p:sldLayoutId id="2147484511" r:id="rId9"/>
    <p:sldLayoutId id="2147484512" r:id="rId10"/>
    <p:sldLayoutId id="214748451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5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345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85F39233-3CBC-41EB-82EB-1F3631AE38B1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345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1345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1346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1346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1346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  <p:sp>
          <p:nvSpPr>
            <p:cNvPr id="11346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1346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11346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1346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346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16" r:id="rId1"/>
    <p:sldLayoutId id="2147484517" r:id="rId2"/>
    <p:sldLayoutId id="2147484518" r:id="rId3"/>
    <p:sldLayoutId id="2147484519" r:id="rId4"/>
    <p:sldLayoutId id="2147484520" r:id="rId5"/>
    <p:sldLayoutId id="2147484521" r:id="rId6"/>
    <p:sldLayoutId id="2147484522" r:id="rId7"/>
    <p:sldLayoutId id="2147484523" r:id="rId8"/>
    <p:sldLayoutId id="2147484524" r:id="rId9"/>
    <p:sldLayoutId id="2147484525" r:id="rId10"/>
    <p:sldLayoutId id="2147484526" r:id="rId11"/>
    <p:sldLayoutId id="2147484527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5" Type="http://schemas.openxmlformats.org/officeDocument/2006/relationships/slide" Target="slide23.xml"/><Relationship Id="rId4" Type="http://schemas.openxmlformats.org/officeDocument/2006/relationships/slide" Target="slide4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___1.xls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6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1.xml"/><Relationship Id="rId1" Type="http://schemas.openxmlformats.org/officeDocument/2006/relationships/themeOverride" Target="../theme/themeOverr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1.xml"/><Relationship Id="rId1" Type="http://schemas.openxmlformats.org/officeDocument/2006/relationships/themeOverride" Target="../theme/themeOverride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___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3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1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1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themeOverride" Target="../theme/themeOverride16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1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18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19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20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2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2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54.xml"/><Relationship Id="rId1" Type="http://schemas.openxmlformats.org/officeDocument/2006/relationships/themeOverride" Target="../theme/themeOverride2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28860" y="3534013"/>
            <a:ext cx="671514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spcAft>
                <a:spcPts val="1200"/>
              </a:spcAft>
              <a:defRPr/>
            </a:pPr>
            <a:r>
              <a:rPr lang="zh-TW" altLang="en-US" sz="2000" kern="0" dirty="0">
                <a:latin typeface="標楷體" pitchFamily="65" charset="-120"/>
                <a:ea typeface="標楷體" pitchFamily="65" charset="-120"/>
              </a:rPr>
              <a:t>      </a:t>
            </a:r>
            <a:r>
              <a:rPr lang="zh-TW" altLang="en-US" sz="2000" kern="0" dirty="0" smtClean="0">
                <a:latin typeface="標楷體" pitchFamily="65" charset="-120"/>
                <a:ea typeface="標楷體" pitchFamily="65" charset="-120"/>
              </a:rPr>
              <a:t>                </a:t>
            </a:r>
            <a:r>
              <a:rPr lang="zh-TW" altLang="en-US" sz="2800" b="0" kern="0" dirty="0" smtClean="0">
                <a:latin typeface="標楷體" pitchFamily="65" charset="-120"/>
                <a:ea typeface="標楷體" pitchFamily="65" charset="-120"/>
              </a:rPr>
              <a:t>郭色嬌</a:t>
            </a:r>
            <a:r>
              <a:rPr lang="zh-TW" altLang="en-US" sz="2800" b="0" kern="0" dirty="0">
                <a:latin typeface="標楷體" pitchFamily="65" charset="-120"/>
                <a:ea typeface="標楷體" pitchFamily="65" charset="-120"/>
              </a:rPr>
              <a:t>簡歷</a:t>
            </a:r>
            <a:endParaRPr lang="en-US" altLang="zh-TW" sz="2800" b="0" kern="0" dirty="0"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zh-TW" altLang="en-US" sz="2000" b="0" kern="0" dirty="0" smtClean="0">
                <a:latin typeface="標楷體" pitchFamily="65" charset="-120"/>
                <a:ea typeface="標楷體" pitchFamily="65" charset="-120"/>
              </a:rPr>
              <a:t>               </a:t>
            </a:r>
            <a:r>
              <a:rPr lang="zh-TW" altLang="en-US" sz="2000" b="0" kern="0" dirty="0">
                <a:latin typeface="標楷體" pitchFamily="65" charset="-120"/>
              </a:rPr>
              <a:t> </a:t>
            </a:r>
            <a:r>
              <a:rPr lang="zh-TW" altLang="en-US" sz="2000" b="0" kern="0" dirty="0" smtClean="0">
                <a:latin typeface="標楷體" pitchFamily="65" charset="-120"/>
              </a:rPr>
              <a:t>      </a:t>
            </a:r>
            <a:r>
              <a:rPr lang="zh-TW" altLang="en-US" sz="2000" b="0" kern="0" dirty="0" smtClean="0">
                <a:latin typeface="標楷體" pitchFamily="65" charset="-120"/>
                <a:ea typeface="標楷體" pitchFamily="65" charset="-120"/>
              </a:rPr>
              <a:t>臺北市</a:t>
            </a:r>
            <a:r>
              <a:rPr lang="zh-TW" altLang="en-US" sz="2000" b="0" kern="0" dirty="0">
                <a:latin typeface="標楷體" pitchFamily="65" charset="-120"/>
                <a:ea typeface="標楷體" pitchFamily="65" charset="-120"/>
              </a:rPr>
              <a:t>國小特教教師</a:t>
            </a:r>
            <a:endParaRPr lang="en-US" altLang="zh-TW" sz="2000" b="0" kern="0" dirty="0"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zh-TW" altLang="en-US" sz="2000" b="0" kern="0" dirty="0" smtClean="0">
                <a:latin typeface="標楷體" pitchFamily="65" charset="-120"/>
                <a:ea typeface="標楷體" pitchFamily="65" charset="-120"/>
              </a:rPr>
              <a:t>                      第一行為工作室行為輔導</a:t>
            </a:r>
            <a:endParaRPr lang="zh-TW" altLang="en-US" sz="2000" b="0" kern="0" dirty="0"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zh-TW" altLang="en-US" sz="2000" b="0" kern="0" dirty="0" smtClean="0">
                <a:latin typeface="標楷體" pitchFamily="65" charset="-120"/>
                <a:ea typeface="標楷體" pitchFamily="65" charset="-120"/>
              </a:rPr>
              <a:t>                      臺北市立大學</a:t>
            </a:r>
            <a:r>
              <a:rPr lang="zh-TW" altLang="en-US" sz="2000" b="0" kern="0" dirty="0">
                <a:latin typeface="標楷體" pitchFamily="65" charset="-120"/>
                <a:ea typeface="標楷體" pitchFamily="65" charset="-120"/>
              </a:rPr>
              <a:t>兼任講師</a:t>
            </a:r>
            <a:endParaRPr lang="en-US" altLang="zh-TW" sz="2000" b="0" kern="0" dirty="0"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TW" sz="3200" b="0" kern="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email</a:t>
            </a:r>
            <a:r>
              <a:rPr lang="zh-TW" altLang="en-US" sz="3200" b="0" kern="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：</a:t>
            </a:r>
            <a:r>
              <a:rPr lang="en-US" altLang="zh-TW" sz="3200" b="0" kern="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sechiao15048@gmail.com</a:t>
            </a:r>
            <a:endParaRPr lang="zh-TW" altLang="en-US" sz="3200" b="0" kern="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zh-TW" altLang="en-US" sz="2800" kern="0" dirty="0">
                <a:latin typeface="標楷體" pitchFamily="65" charset="-120"/>
                <a:ea typeface="標楷體" pitchFamily="65" charset="-120"/>
              </a:rPr>
              <a:t>                 </a:t>
            </a:r>
          </a:p>
        </p:txBody>
      </p:sp>
      <p:sp>
        <p:nvSpPr>
          <p:cNvPr id="6" name="文字方塊 1"/>
          <p:cNvSpPr txBox="1">
            <a:spLocks noChangeArrowheads="1"/>
          </p:cNvSpPr>
          <p:nvPr/>
        </p:nvSpPr>
        <p:spPr bwMode="auto">
          <a:xfrm>
            <a:off x="1907704" y="735992"/>
            <a:ext cx="5184576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5400" b="0" dirty="0" smtClean="0">
                <a:latin typeface="標楷體" pitchFamily="65" charset="-120"/>
                <a:ea typeface="標楷體" pitchFamily="65" charset="-120"/>
              </a:rPr>
              <a:t>正</a:t>
            </a:r>
            <a:r>
              <a:rPr lang="zh-TW" altLang="en-US" sz="5400" b="0" dirty="0" smtClean="0">
                <a:latin typeface="標楷體" pitchFamily="65" charset="-120"/>
                <a:ea typeface="標楷體" pitchFamily="65" charset="-120"/>
              </a:rPr>
              <a:t>向行為</a:t>
            </a:r>
            <a:r>
              <a:rPr lang="zh-TW" altLang="en-US" sz="5400" b="0" dirty="0" smtClean="0">
                <a:latin typeface="標楷體" pitchFamily="65" charset="-120"/>
                <a:ea typeface="標楷體" pitchFamily="65" charset="-120"/>
              </a:rPr>
              <a:t>支持</a:t>
            </a:r>
            <a:endParaRPr lang="en-US" altLang="zh-TW" sz="32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 l="7997" t="17188" r="13763" b="9375"/>
          <a:stretch>
            <a:fillRect/>
          </a:stretch>
        </p:blipFill>
        <p:spPr bwMode="auto">
          <a:xfrm>
            <a:off x="46037" y="1928802"/>
            <a:ext cx="9097963" cy="4500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214942" y="4143380"/>
          <a:ext cx="3714750" cy="1645920"/>
        </p:xfrm>
        <a:graphic>
          <a:graphicData uri="http://schemas.openxmlformats.org/drawingml/2006/table">
            <a:tbl>
              <a:tblPr/>
              <a:tblGrid>
                <a:gridCol w="1747837"/>
                <a:gridCol w="1966913"/>
              </a:tblGrid>
              <a:tr h="14303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他又來了？他怎麼可以這樣？糟了，德華會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…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；他真是會惹麻煩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…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其他同儕看到了有樣學樣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…</a:t>
                      </a:r>
                      <a:endParaRPr kumimoji="0" lang="zh-TW" altLang="zh-TW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生氣、煩躁、擔心、焦慮</a:t>
                      </a:r>
                      <a:r>
                        <a:rPr kumimoji="0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…</a:t>
                      </a:r>
                      <a:endParaRPr kumimoji="0" lang="zh-TW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428992" y="4143380"/>
          <a:ext cx="1762125" cy="1677988"/>
        </p:xfrm>
        <a:graphic>
          <a:graphicData uri="http://schemas.openxmlformats.org/drawingml/2006/table">
            <a:tbl>
              <a:tblPr/>
              <a:tblGrid>
                <a:gridCol w="1762125"/>
              </a:tblGrid>
              <a:tr h="16779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TW" alt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抓住阿貴的手，「阿貴停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!</a:t>
                      </a:r>
                      <a:r>
                        <a:rPr lang="zh-TW" alt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不可以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!!</a:t>
                      </a:r>
                      <a:r>
                        <a:rPr lang="zh-TW" alt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」</a:t>
                      </a:r>
                      <a:endParaRPr kumimoji="0" 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4071942"/>
          <a:ext cx="3000375" cy="1571625"/>
        </p:xfrm>
        <a:graphic>
          <a:graphicData uri="http://schemas.openxmlformats.org/drawingml/2006/table">
            <a:tbl>
              <a:tblPr/>
              <a:tblGrid>
                <a:gridCol w="717550"/>
                <a:gridCol w="2282825"/>
              </a:tblGrid>
              <a:tr h="157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新細明體" pitchFamily="18" charset="-120"/>
                          <a:cs typeface="Times New Roman" pitchFamily="18" charset="0"/>
                        </a:rPr>
                        <a:t>05/10</a:t>
                      </a: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  <a:cs typeface="Times New Roman" pitchFamily="18" charset="0"/>
                        </a:rPr>
                        <a:t>（五）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</a:rPr>
                        <a:t>中午</a:t>
                      </a:r>
                      <a:endParaRPr kumimoji="0" lang="zh-TW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新細明體" pitchFamily="18" charset="-120"/>
                        </a:rPr>
                        <a:t>12:15</a:t>
                      </a: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午餐吃到一半，阿貴突然從座位上站起來，快速衝過去推翻德華的飯碗。</a:t>
                      </a:r>
                      <a:endParaRPr kumimoji="0" 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857224" y="100010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3600" b="0" dirty="0" smtClean="0">
                <a:latin typeface="標楷體" pitchFamily="65" charset="-120"/>
              </a:rPr>
              <a:t>舉 例</a:t>
            </a:r>
            <a:endParaRPr lang="en-US" altLang="zh-TW" sz="36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 cstate="print"/>
          <a:srcRect l="15410" t="15625" r="12939" b="14062"/>
          <a:stretch>
            <a:fillRect/>
          </a:stretch>
        </p:blipFill>
        <p:spPr bwMode="auto">
          <a:xfrm>
            <a:off x="604810" y="428604"/>
            <a:ext cx="814869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/>
          <p:cNvPicPr>
            <a:picLocks noChangeAspect="1" noChangeArrowheads="1"/>
          </p:cNvPicPr>
          <p:nvPr/>
        </p:nvPicPr>
        <p:blipFill>
          <a:blip r:embed="rId2" cstate="print"/>
          <a:srcRect l="23645" t="15625" r="21175" b="4688"/>
          <a:stretch>
            <a:fillRect/>
          </a:stretch>
        </p:blipFill>
        <p:spPr bwMode="auto">
          <a:xfrm>
            <a:off x="285750" y="0"/>
            <a:ext cx="8637588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 cstate="print"/>
          <a:srcRect l="19528" t="21875" r="17880" b="10937"/>
          <a:stretch>
            <a:fillRect/>
          </a:stretch>
        </p:blipFill>
        <p:spPr bwMode="auto">
          <a:xfrm>
            <a:off x="287381" y="357166"/>
            <a:ext cx="871211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圓角矩形圖說文字 4"/>
          <p:cNvSpPr>
            <a:spLocks noChangeArrowheads="1"/>
          </p:cNvSpPr>
          <p:nvPr/>
        </p:nvSpPr>
        <p:spPr bwMode="auto">
          <a:xfrm>
            <a:off x="0" y="1428750"/>
            <a:ext cx="8715375" cy="4429125"/>
          </a:xfrm>
          <a:prstGeom prst="wedgeRoundRectCallout">
            <a:avLst>
              <a:gd name="adj1" fmla="val -22810"/>
              <a:gd name="adj2" fmla="val -51028"/>
              <a:gd name="adj3" fmla="val 16667"/>
            </a:avLst>
          </a:prstGeom>
          <a:noFill/>
          <a:ln w="19050" algn="ctr">
            <a:noFill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0" hangingPunct="0">
              <a:lnSpc>
                <a:spcPct val="200000"/>
              </a:lnSpc>
            </a:pP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對情境的觀察使用：「我看到</a:t>
            </a:r>
            <a:r>
              <a:rPr lang="en-US" altLang="zh-TW" sz="2800" b="0" dirty="0">
                <a:latin typeface="標楷體" pitchFamily="65" charset="-120"/>
                <a:cs typeface="Times New Roman" pitchFamily="18" charset="0"/>
              </a:rPr>
              <a:t>-</a:t>
            </a: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」「我聽到</a:t>
            </a:r>
            <a:r>
              <a:rPr lang="en-US" altLang="zh-TW" sz="2800" b="0" dirty="0">
                <a:latin typeface="標楷體" pitchFamily="65" charset="-120"/>
                <a:cs typeface="Times New Roman" pitchFamily="18" charset="0"/>
              </a:rPr>
              <a:t>--</a:t>
            </a: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」</a:t>
            </a:r>
          </a:p>
          <a:p>
            <a:pPr eaLnBrk="0" hangingPunct="0">
              <a:lnSpc>
                <a:spcPct val="200000"/>
              </a:lnSpc>
            </a:pP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對情境的感覺使用：「我感覺</a:t>
            </a:r>
            <a:r>
              <a:rPr lang="en-US" altLang="zh-TW" sz="2800" b="0" dirty="0">
                <a:latin typeface="標楷體" pitchFamily="65" charset="-120"/>
                <a:cs typeface="Times New Roman" pitchFamily="18" charset="0"/>
              </a:rPr>
              <a:t>-</a:t>
            </a: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」「我覺得</a:t>
            </a:r>
            <a:r>
              <a:rPr lang="en-US" altLang="zh-TW" sz="2800" b="0" dirty="0">
                <a:latin typeface="標楷體" pitchFamily="65" charset="-120"/>
                <a:cs typeface="Times New Roman" pitchFamily="18" charset="0"/>
              </a:rPr>
              <a:t>--</a:t>
            </a: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」</a:t>
            </a:r>
          </a:p>
          <a:p>
            <a:pPr eaLnBrk="0" hangingPunct="0">
              <a:lnSpc>
                <a:spcPct val="200000"/>
              </a:lnSpc>
            </a:pP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對情境的需求使用：「我想要</a:t>
            </a:r>
            <a:r>
              <a:rPr lang="en-US" altLang="zh-TW" sz="2800" b="0" dirty="0">
                <a:latin typeface="標楷體" pitchFamily="65" charset="-120"/>
                <a:cs typeface="Times New Roman" pitchFamily="18" charset="0"/>
              </a:rPr>
              <a:t>-</a:t>
            </a: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」「我要</a:t>
            </a:r>
            <a:r>
              <a:rPr lang="en-US" altLang="zh-TW" sz="2800" b="0" dirty="0">
                <a:latin typeface="標楷體" pitchFamily="65" charset="-120"/>
                <a:cs typeface="Times New Roman" pitchFamily="18" charset="0"/>
              </a:rPr>
              <a:t>-</a:t>
            </a: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」「我希望</a:t>
            </a:r>
            <a:r>
              <a:rPr lang="en-US" altLang="zh-TW" sz="2800" b="0" dirty="0">
                <a:latin typeface="標楷體" pitchFamily="65" charset="-120"/>
                <a:cs typeface="Times New Roman" pitchFamily="18" charset="0"/>
              </a:rPr>
              <a:t>-</a:t>
            </a:r>
            <a:r>
              <a:rPr lang="zh-TW" altLang="en-US" sz="2800" b="0" dirty="0">
                <a:latin typeface="標楷體" pitchFamily="65" charset="-120"/>
                <a:cs typeface="Times New Roman" pitchFamily="18" charset="0"/>
              </a:rPr>
              <a:t>」</a:t>
            </a:r>
          </a:p>
          <a:p>
            <a:pPr eaLnBrk="0" hangingPunct="0">
              <a:lnSpc>
                <a:spcPct val="200000"/>
              </a:lnSpc>
            </a:pPr>
            <a:r>
              <a:rPr lang="zh-TW" altLang="en-US" sz="3600" b="0" dirty="0">
                <a:latin typeface="標楷體" pitchFamily="65" charset="-120"/>
                <a:cs typeface="Times New Roman" pitchFamily="18" charset="0"/>
              </a:rPr>
              <a:t>不侵犯隱私；語氣、語調、說話速度適當</a:t>
            </a:r>
          </a:p>
        </p:txBody>
      </p:sp>
      <p:sp>
        <p:nvSpPr>
          <p:cNvPr id="4" name="矩形 3"/>
          <p:cNvSpPr/>
          <p:nvPr/>
        </p:nvSpPr>
        <p:spPr>
          <a:xfrm>
            <a:off x="1357290" y="642918"/>
            <a:ext cx="34163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3600" b="0" dirty="0" smtClean="0">
                <a:latin typeface="標楷體" pitchFamily="65" charset="-120"/>
              </a:rPr>
              <a:t>使用「我」訊息</a:t>
            </a:r>
            <a:endParaRPr lang="en-US" altLang="zh-TW" sz="36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 l="7997" t="17188" r="13763" b="9375"/>
          <a:stretch>
            <a:fillRect/>
          </a:stretch>
        </p:blipFill>
        <p:spPr bwMode="auto">
          <a:xfrm>
            <a:off x="0" y="714356"/>
            <a:ext cx="9097963" cy="4500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214942" y="2857496"/>
          <a:ext cx="3714750" cy="1645920"/>
        </p:xfrm>
        <a:graphic>
          <a:graphicData uri="http://schemas.openxmlformats.org/drawingml/2006/table">
            <a:tbl>
              <a:tblPr/>
              <a:tblGrid>
                <a:gridCol w="1747837"/>
                <a:gridCol w="1966913"/>
              </a:tblGrid>
              <a:tr h="14303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他又來了？他怎麼可以這樣？糟了，德華會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…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；他真是會惹麻煩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…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其他同儕看到了有樣學樣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…</a:t>
                      </a:r>
                      <a:endParaRPr kumimoji="0" lang="zh-TW" altLang="zh-TW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生氣、煩躁、擔心、焦慮</a:t>
                      </a:r>
                      <a:r>
                        <a:rPr kumimoji="0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…</a:t>
                      </a:r>
                      <a:endParaRPr kumimoji="0" lang="zh-TW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357554" y="2857496"/>
          <a:ext cx="1762125" cy="1677988"/>
        </p:xfrm>
        <a:graphic>
          <a:graphicData uri="http://schemas.openxmlformats.org/drawingml/2006/table">
            <a:tbl>
              <a:tblPr/>
              <a:tblGrid>
                <a:gridCol w="1762125"/>
              </a:tblGrid>
              <a:tr h="16779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TW" alt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抓住阿貴的手，「阿貴停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!</a:t>
                      </a:r>
                      <a:r>
                        <a:rPr lang="zh-TW" alt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不可以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!!</a:t>
                      </a:r>
                      <a:r>
                        <a:rPr lang="zh-TW" altLang="en-US" sz="2400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」</a:t>
                      </a:r>
                      <a:endParaRPr kumimoji="0" 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2928934"/>
          <a:ext cx="3000375" cy="1571625"/>
        </p:xfrm>
        <a:graphic>
          <a:graphicData uri="http://schemas.openxmlformats.org/drawingml/2006/table">
            <a:tbl>
              <a:tblPr/>
              <a:tblGrid>
                <a:gridCol w="717550"/>
                <a:gridCol w="2282825"/>
              </a:tblGrid>
              <a:tr h="157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新細明體" pitchFamily="18" charset="-120"/>
                          <a:cs typeface="Times New Roman" pitchFamily="18" charset="0"/>
                        </a:rPr>
                        <a:t>05/10</a:t>
                      </a: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  <a:cs typeface="Times New Roman" pitchFamily="18" charset="0"/>
                        </a:rPr>
                        <a:t>（五）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</a:rPr>
                        <a:t>中午</a:t>
                      </a:r>
                      <a:endParaRPr kumimoji="0" lang="zh-TW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新細明體" pitchFamily="18" charset="-120"/>
                        </a:rPr>
                        <a:t>12:15</a:t>
                      </a: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Times New Roman" pitchFamily="18" charset="0"/>
                        </a:rPr>
                        <a:t>午餐吃到一半，阿貴突然從座位上站起來，快速衝過去推翻德華的飯碗。</a:t>
                      </a:r>
                      <a:endParaRPr kumimoji="0" 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785786" y="214290"/>
            <a:ext cx="2000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200" b="0" dirty="0" smtClean="0">
                <a:latin typeface="標楷體" pitchFamily="65" charset="-120"/>
              </a:rPr>
              <a:t>舉 例</a:t>
            </a:r>
            <a:endParaRPr lang="en-US" altLang="zh-TW" sz="3200" b="0" dirty="0">
              <a:latin typeface="標楷體" pitchFamily="65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2857488" y="4643446"/>
            <a:ext cx="60722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 smtClean="0"/>
              <a:t>我看到</a:t>
            </a:r>
            <a:r>
              <a:rPr lang="zh-TW" altLang="en-US" sz="2800" b="0" dirty="0" smtClean="0"/>
              <a:t>你把飯碗弄翻了</a:t>
            </a:r>
            <a:r>
              <a:rPr lang="zh-TW" altLang="en-US" sz="2800" dirty="0" smtClean="0"/>
              <a:t>，</a:t>
            </a:r>
            <a:r>
              <a:rPr lang="zh-TW" altLang="en-US" sz="3200" dirty="0" smtClean="0"/>
              <a:t>我擔心</a:t>
            </a:r>
            <a:r>
              <a:rPr lang="zh-TW" altLang="en-US" sz="2800" b="0" dirty="0" smtClean="0"/>
              <a:t>德華的媽媽明天會來找你說話，</a:t>
            </a:r>
            <a:r>
              <a:rPr lang="zh-TW" altLang="en-US" sz="3200" dirty="0" smtClean="0"/>
              <a:t>我希望</a:t>
            </a:r>
            <a:r>
              <a:rPr lang="zh-TW" altLang="en-US" sz="2800" b="0" dirty="0" smtClean="0"/>
              <a:t>你現在去給德華添一碗飯，並且把地板清乾淨。</a:t>
            </a:r>
            <a:endParaRPr lang="zh-TW" altLang="en-US" sz="2800" b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標題 3"/>
          <p:cNvSpPr>
            <a:spLocks noGrp="1"/>
          </p:cNvSpPr>
          <p:nvPr>
            <p:ph type="title"/>
          </p:nvPr>
        </p:nvSpPr>
        <p:spPr>
          <a:xfrm>
            <a:off x="6000750" y="3429000"/>
            <a:ext cx="2770188" cy="823913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latin typeface="標楷體" pitchFamily="65" charset="-120"/>
                <a:ea typeface="標楷體" pitchFamily="65" charset="-120"/>
              </a:rPr>
              <a:t>溝通姿態</a:t>
            </a:r>
          </a:p>
        </p:txBody>
      </p:sp>
      <p:pic>
        <p:nvPicPr>
          <p:cNvPr id="43011" name="Picture 9" descr="communications,gestures,greetings,handshakes,persons,shaking hands,人們,問候,姿勢,握手,握手寒暄,溝通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7000875" y="5048250"/>
            <a:ext cx="1809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文字方塊 6"/>
          <p:cNvSpPr txBox="1">
            <a:spLocks noChangeArrowheads="1"/>
          </p:cNvSpPr>
          <p:nvPr/>
        </p:nvSpPr>
        <p:spPr bwMode="auto">
          <a:xfrm>
            <a:off x="928688" y="500063"/>
            <a:ext cx="5715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4800" b="0">
                <a:latin typeface="標楷體" pitchFamily="65" charset="-120"/>
              </a:rPr>
              <a:t>1.</a:t>
            </a:r>
            <a:r>
              <a:rPr lang="zh-TW" altLang="en-US" sz="4800" b="0">
                <a:latin typeface="標楷體" pitchFamily="65" charset="-120"/>
              </a:rPr>
              <a:t>討好</a:t>
            </a:r>
            <a:r>
              <a:rPr lang="en-US" altLang="zh-TW" b="0">
                <a:latin typeface="標楷體" pitchFamily="65" charset="-120"/>
              </a:rPr>
              <a:t>…</a:t>
            </a:r>
            <a:r>
              <a:rPr lang="zh-TW" altLang="en-US" b="0">
                <a:latin typeface="標楷體" pitchFamily="65" charset="-120"/>
              </a:rPr>
              <a:t>自尊減分</a:t>
            </a:r>
            <a:endParaRPr lang="en-US" altLang="zh-TW" b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4800" b="0">
                <a:latin typeface="標楷體" pitchFamily="65" charset="-120"/>
              </a:rPr>
              <a:t>2.</a:t>
            </a:r>
            <a:r>
              <a:rPr lang="zh-TW" altLang="en-US" sz="4800" b="0">
                <a:latin typeface="標楷體" pitchFamily="65" charset="-120"/>
              </a:rPr>
              <a:t>超理智</a:t>
            </a:r>
            <a:r>
              <a:rPr lang="en-US" altLang="zh-TW" b="0">
                <a:latin typeface="標楷體" pitchFamily="65" charset="-120"/>
              </a:rPr>
              <a:t>…</a:t>
            </a:r>
            <a:r>
              <a:rPr lang="zh-TW" altLang="en-US" b="0">
                <a:latin typeface="標楷體" pitchFamily="65" charset="-120"/>
              </a:rPr>
              <a:t>真誠減分</a:t>
            </a:r>
            <a:endParaRPr lang="en-US" altLang="zh-TW" b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4800" b="0">
                <a:latin typeface="標楷體" pitchFamily="65" charset="-120"/>
              </a:rPr>
              <a:t>3.</a:t>
            </a:r>
            <a:r>
              <a:rPr lang="zh-TW" altLang="en-US" sz="4800" b="0">
                <a:latin typeface="標楷體" pitchFamily="65" charset="-120"/>
              </a:rPr>
              <a:t>打岔</a:t>
            </a:r>
            <a:r>
              <a:rPr lang="en-US" altLang="zh-TW" b="0">
                <a:latin typeface="標楷體" pitchFamily="65" charset="-120"/>
              </a:rPr>
              <a:t>…</a:t>
            </a:r>
            <a:r>
              <a:rPr lang="zh-TW" altLang="en-US" b="0">
                <a:latin typeface="標楷體" pitchFamily="65" charset="-120"/>
              </a:rPr>
              <a:t>信任減分</a:t>
            </a:r>
            <a:endParaRPr lang="en-US" altLang="zh-TW" b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4800" b="0">
                <a:latin typeface="標楷體" pitchFamily="65" charset="-120"/>
              </a:rPr>
              <a:t>4.</a:t>
            </a:r>
            <a:r>
              <a:rPr lang="zh-TW" altLang="en-US" sz="4800" b="0">
                <a:latin typeface="標楷體" pitchFamily="65" charset="-120"/>
              </a:rPr>
              <a:t>指責</a:t>
            </a:r>
            <a:r>
              <a:rPr lang="en-US" altLang="zh-TW" b="0">
                <a:latin typeface="標楷體" pitchFamily="65" charset="-120"/>
              </a:rPr>
              <a:t>…</a:t>
            </a:r>
            <a:r>
              <a:rPr lang="zh-TW" altLang="en-US" b="0">
                <a:latin typeface="標楷體" pitchFamily="65" charset="-120"/>
              </a:rPr>
              <a:t>關係減分</a:t>
            </a:r>
            <a:endParaRPr lang="en-US" altLang="zh-TW" b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4800" b="0">
                <a:latin typeface="標楷體" pitchFamily="65" charset="-120"/>
              </a:rPr>
              <a:t>5.</a:t>
            </a:r>
            <a:r>
              <a:rPr lang="zh-TW" altLang="en-US" sz="4800" b="0">
                <a:latin typeface="標楷體" pitchFamily="65" charset="-120"/>
              </a:rPr>
              <a:t>一致</a:t>
            </a:r>
            <a:endParaRPr lang="en-US" altLang="zh-TW" sz="3200" b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 l="11797" t="17188" r="21175" b="10938"/>
          <a:stretch>
            <a:fillRect/>
          </a:stretch>
        </p:blipFill>
        <p:spPr bwMode="auto">
          <a:xfrm>
            <a:off x="857224" y="857232"/>
            <a:ext cx="8286776" cy="535781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6" descr="j043441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750526"/>
            <a:ext cx="1571604" cy="176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Text Box 8"/>
          <p:cNvSpPr txBox="1">
            <a:spLocks noChangeArrowheads="1"/>
          </p:cNvSpPr>
          <p:nvPr/>
        </p:nvSpPr>
        <p:spPr bwMode="auto">
          <a:xfrm>
            <a:off x="5786446" y="3643314"/>
            <a:ext cx="2143140" cy="707886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4000" b="0" dirty="0" smtClean="0"/>
              <a:t>問題</a:t>
            </a:r>
            <a:endParaRPr lang="zh-TW" altLang="en-US" sz="4000" b="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4941" t="14063" r="17056" b="12500"/>
          <a:stretch>
            <a:fillRect/>
          </a:stretch>
        </p:blipFill>
        <p:spPr bwMode="auto">
          <a:xfrm>
            <a:off x="571472" y="714356"/>
            <a:ext cx="4214842" cy="582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3"/>
          <p:cNvPicPr>
            <a:picLocks noChangeAspect="1" noChangeArrowheads="1"/>
          </p:cNvPicPr>
          <p:nvPr/>
        </p:nvPicPr>
        <p:blipFill>
          <a:blip r:embed="rId3" cstate="print"/>
          <a:srcRect l="3880" t="21875" r="3056" b="9375"/>
          <a:stretch>
            <a:fillRect/>
          </a:stretch>
        </p:blipFill>
        <p:spPr bwMode="auto">
          <a:xfrm>
            <a:off x="285750" y="928688"/>
            <a:ext cx="8518525" cy="55721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0" y="1071546"/>
            <a:ext cx="1000069" cy="923925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zh-TW" altLang="en-US" sz="5400" b="0" dirty="0">
              <a:latin typeface="+mj-lt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 rot="5400000">
            <a:off x="604509" y="1681451"/>
            <a:ext cx="571504" cy="92333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zh-TW" altLang="en-US" sz="5400" b="0" dirty="0">
              <a:latin typeface="+mj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文字方塊 3"/>
          <p:cNvSpPr txBox="1">
            <a:spLocks noChangeArrowheads="1"/>
          </p:cNvSpPr>
          <p:nvPr/>
        </p:nvSpPr>
        <p:spPr bwMode="auto">
          <a:xfrm>
            <a:off x="1428750" y="1428750"/>
            <a:ext cx="55721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6600" b="0" dirty="0"/>
              <a:t>標的行為</a:t>
            </a:r>
          </a:p>
        </p:txBody>
      </p:sp>
      <p:sp>
        <p:nvSpPr>
          <p:cNvPr id="56323" name="文字方塊 5"/>
          <p:cNvSpPr txBox="1">
            <a:spLocks noChangeArrowheads="1"/>
          </p:cNvSpPr>
          <p:nvPr/>
        </p:nvSpPr>
        <p:spPr bwMode="auto">
          <a:xfrm>
            <a:off x="3143250" y="3143250"/>
            <a:ext cx="40005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6600" b="0" dirty="0"/>
              <a:t>期待行為</a:t>
            </a:r>
            <a:endParaRPr lang="en-US" altLang="zh-TW" sz="6600" b="0" dirty="0"/>
          </a:p>
          <a:p>
            <a:r>
              <a:rPr lang="zh-TW" altLang="en-US" sz="6600" b="0" dirty="0"/>
              <a:t>替代行為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0"/>
            <a:ext cx="3944937" cy="1008063"/>
          </a:xfrm>
        </p:spPr>
        <p:txBody>
          <a:bodyPr/>
          <a:lstStyle/>
          <a:p>
            <a:pPr eaLnBrk="1" hangingPunct="1"/>
            <a:r>
              <a:rPr lang="en-US" altLang="zh-TW" sz="36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4 D 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</a:rPr>
              <a:t>的理論探討</a:t>
            </a:r>
          </a:p>
        </p:txBody>
      </p:sp>
      <p:sp>
        <p:nvSpPr>
          <p:cNvPr id="57352" name="Line 4"/>
          <p:cNvSpPr>
            <a:spLocks noChangeShapeType="1"/>
          </p:cNvSpPr>
          <p:nvPr/>
        </p:nvSpPr>
        <p:spPr bwMode="auto">
          <a:xfrm>
            <a:off x="3563938" y="1136843"/>
            <a:ext cx="3852515" cy="0"/>
          </a:xfrm>
          <a:prstGeom prst="line">
            <a:avLst/>
          </a:prstGeom>
          <a:noFill/>
          <a:ln w="57150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57348" name="Rectangle 10"/>
          <p:cNvSpPr>
            <a:spLocks noChangeArrowheads="1"/>
          </p:cNvSpPr>
          <p:nvPr/>
        </p:nvSpPr>
        <p:spPr bwMode="auto">
          <a:xfrm>
            <a:off x="323850" y="2205038"/>
            <a:ext cx="6337300" cy="8239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TW" sz="4800" b="0" dirty="0">
                <a:latin typeface="Garamond" pitchFamily="18" charset="0"/>
              </a:rPr>
              <a:t>Deviance     </a:t>
            </a:r>
            <a:r>
              <a:rPr lang="zh-TW" altLang="en-US" sz="4800" b="0" dirty="0">
                <a:latin typeface="Garamond" pitchFamily="18" charset="0"/>
              </a:rPr>
              <a:t>異常</a:t>
            </a:r>
          </a:p>
        </p:txBody>
      </p:sp>
      <p:sp>
        <p:nvSpPr>
          <p:cNvPr id="57349" name="Rectangle 11"/>
          <p:cNvSpPr>
            <a:spLocks noChangeArrowheads="1"/>
          </p:cNvSpPr>
          <p:nvPr/>
        </p:nvSpPr>
        <p:spPr bwMode="auto">
          <a:xfrm>
            <a:off x="900113" y="3284538"/>
            <a:ext cx="5545137" cy="8239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TW" sz="4800" b="0" dirty="0">
                <a:latin typeface="Garamond" pitchFamily="18" charset="0"/>
              </a:rPr>
              <a:t>Distress  </a:t>
            </a:r>
            <a:r>
              <a:rPr lang="zh-TW" altLang="en-US" sz="4800" b="0" dirty="0">
                <a:latin typeface="Garamond" pitchFamily="18" charset="0"/>
              </a:rPr>
              <a:t>痛苦壓力</a:t>
            </a:r>
          </a:p>
        </p:txBody>
      </p:sp>
      <p:sp>
        <p:nvSpPr>
          <p:cNvPr id="57350" name="Rectangle 12"/>
          <p:cNvSpPr>
            <a:spLocks noChangeArrowheads="1"/>
          </p:cNvSpPr>
          <p:nvPr/>
        </p:nvSpPr>
        <p:spPr bwMode="auto">
          <a:xfrm>
            <a:off x="1116013" y="4437063"/>
            <a:ext cx="6102350" cy="8239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sz="4800" b="0" dirty="0">
                <a:latin typeface="Garamond" pitchFamily="18" charset="0"/>
              </a:rPr>
              <a:t>Dysfunction  </a:t>
            </a:r>
            <a:r>
              <a:rPr lang="zh-TW" altLang="en-US" sz="4800" b="0" dirty="0">
                <a:latin typeface="Garamond" pitchFamily="18" charset="0"/>
              </a:rPr>
              <a:t>功能失常</a:t>
            </a:r>
          </a:p>
        </p:txBody>
      </p:sp>
      <p:sp>
        <p:nvSpPr>
          <p:cNvPr id="57351" name="Rectangle 13"/>
          <p:cNvSpPr>
            <a:spLocks noChangeArrowheads="1"/>
          </p:cNvSpPr>
          <p:nvPr/>
        </p:nvSpPr>
        <p:spPr bwMode="auto">
          <a:xfrm>
            <a:off x="250825" y="5516563"/>
            <a:ext cx="5616575" cy="8239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TW" sz="4800" b="0" dirty="0">
                <a:latin typeface="Garamond" pitchFamily="18" charset="0"/>
              </a:rPr>
              <a:t>Danger   </a:t>
            </a:r>
            <a:r>
              <a:rPr lang="zh-TW" altLang="en-US" sz="4800" b="0" dirty="0">
                <a:latin typeface="Garamond" pitchFamily="18" charset="0"/>
              </a:rPr>
              <a:t>危險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11"/>
          <p:cNvSpPr>
            <a:spLocks noChangeArrowheads="1"/>
          </p:cNvSpPr>
          <p:nvPr/>
        </p:nvSpPr>
        <p:spPr bwMode="auto">
          <a:xfrm>
            <a:off x="0" y="928670"/>
            <a:ext cx="6337300" cy="8239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4800" b="0" dirty="0">
                <a:latin typeface="Garamond" pitchFamily="18" charset="0"/>
              </a:rPr>
              <a:t>情緒與行為妨礙到：</a:t>
            </a:r>
          </a:p>
        </p:txBody>
      </p:sp>
      <p:sp>
        <p:nvSpPr>
          <p:cNvPr id="16" name="矩形 15"/>
          <p:cNvSpPr/>
          <p:nvPr/>
        </p:nvSpPr>
        <p:spPr>
          <a:xfrm>
            <a:off x="5643570" y="928670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zh-TW" altLang="en-US" sz="3600" b="0" dirty="0" smtClean="0">
                <a:latin typeface="標楷體" pitchFamily="65" charset="-120"/>
              </a:rPr>
              <a:t>日常生活</a:t>
            </a:r>
          </a:p>
          <a:p>
            <a:pPr marL="457200" indent="-457200" algn="ctr"/>
            <a:r>
              <a:rPr lang="zh-TW" altLang="en-US" sz="3600" b="0" dirty="0" smtClean="0">
                <a:latin typeface="標楷體" pitchFamily="65" charset="-120"/>
              </a:rPr>
              <a:t>學習活動</a:t>
            </a:r>
          </a:p>
          <a:p>
            <a:pPr marL="457200" indent="-457200" algn="ctr"/>
            <a:r>
              <a:rPr lang="zh-TW" altLang="en-US" sz="3600" b="0" dirty="0" smtClean="0">
                <a:latin typeface="標楷體" pitchFamily="65" charset="-120"/>
              </a:rPr>
              <a:t>人際關係</a:t>
            </a:r>
            <a:endParaRPr lang="zh-TW" altLang="en-US" sz="3600" b="0" dirty="0">
              <a:latin typeface="標楷體" pitchFamily="65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57290" y="3286124"/>
            <a:ext cx="7143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zh-TW" altLang="en-US" sz="3600" b="0" dirty="0" smtClean="0">
                <a:latin typeface="標楷體" pitchFamily="65" charset="-120"/>
              </a:rPr>
              <a:t> 造成本身及他人身體的傷害</a:t>
            </a:r>
          </a:p>
          <a:p>
            <a:pPr marL="457200" indent="-457200">
              <a:spcBef>
                <a:spcPct val="50000"/>
              </a:spcBef>
            </a:pPr>
            <a:r>
              <a:rPr lang="zh-TW" altLang="en-US" sz="3600" b="0" dirty="0" smtClean="0">
                <a:latin typeface="標楷體" pitchFamily="65" charset="-120"/>
              </a:rPr>
              <a:t> 造成環境或物品的破壞</a:t>
            </a:r>
          </a:p>
          <a:p>
            <a:pPr marL="457200" indent="-457200">
              <a:spcBef>
                <a:spcPct val="50000"/>
              </a:spcBef>
            </a:pPr>
            <a:r>
              <a:rPr lang="zh-TW" altLang="en-US" sz="3600" b="0" dirty="0" smtClean="0">
                <a:latin typeface="標楷體" pitchFamily="65" charset="-120"/>
              </a:rPr>
              <a:t> 嚴重妨礙本身及他人的日常活動</a:t>
            </a:r>
          </a:p>
          <a:p>
            <a:pPr marL="457200" indent="-457200">
              <a:spcBef>
                <a:spcPct val="50000"/>
              </a:spcBef>
            </a:pPr>
            <a:r>
              <a:rPr lang="zh-TW" altLang="en-US" sz="3600" b="0" dirty="0" smtClean="0">
                <a:latin typeface="標楷體" pitchFamily="65" charset="-120"/>
              </a:rPr>
              <a:t> 嚴重危害家庭、學校及社會安全</a:t>
            </a:r>
            <a:endParaRPr lang="zh-TW" altLang="en-US" sz="3600" b="0" dirty="0">
              <a:latin typeface="標楷體" pitchFamily="65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3195638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TW"/>
          </a:p>
          <a:p>
            <a:pPr>
              <a:spcBef>
                <a:spcPct val="50000"/>
              </a:spcBef>
            </a:pPr>
            <a:endParaRPr lang="en-US" altLang="zh-TW"/>
          </a:p>
          <a:p>
            <a:pPr>
              <a:spcBef>
                <a:spcPct val="50000"/>
              </a:spcBef>
            </a:pPr>
            <a:endParaRPr lang="en-US" altLang="zh-TW"/>
          </a:p>
          <a:p>
            <a:pPr>
              <a:spcBef>
                <a:spcPct val="50000"/>
              </a:spcBef>
            </a:pPr>
            <a:endParaRPr lang="en-US" altLang="zh-TW"/>
          </a:p>
          <a:p>
            <a:pPr>
              <a:spcBef>
                <a:spcPct val="50000"/>
              </a:spcBef>
            </a:pPr>
            <a:endParaRPr lang="en-US" altLang="zh-TW"/>
          </a:p>
          <a:p>
            <a:pPr>
              <a:spcBef>
                <a:spcPct val="50000"/>
              </a:spcBef>
            </a:pPr>
            <a:endParaRPr lang="en-US" altLang="zh-TW"/>
          </a:p>
        </p:txBody>
      </p:sp>
      <p:sp>
        <p:nvSpPr>
          <p:cNvPr id="8196" name="Line 9"/>
          <p:cNvSpPr>
            <a:spLocks noChangeShapeType="1"/>
          </p:cNvSpPr>
          <p:nvPr/>
        </p:nvSpPr>
        <p:spPr bwMode="auto">
          <a:xfrm>
            <a:off x="3563938" y="1341438"/>
            <a:ext cx="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8197" name="文字方塊 4"/>
          <p:cNvSpPr txBox="1">
            <a:spLocks noChangeArrowheads="1"/>
          </p:cNvSpPr>
          <p:nvPr/>
        </p:nvSpPr>
        <p:spPr bwMode="auto">
          <a:xfrm>
            <a:off x="2000232" y="1428736"/>
            <a:ext cx="392906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TW" altLang="en-US" sz="2800" b="0" dirty="0" smtClean="0">
                <a:solidFill>
                  <a:schemeClr val="bg2"/>
                </a:solidFill>
                <a:latin typeface="標楷體" pitchFamily="65" charset="-120"/>
                <a:ea typeface="標楷體" pitchFamily="65" charset="-120"/>
              </a:rPr>
              <a:t>北捷事件的省思</a:t>
            </a:r>
            <a:endParaRPr lang="en-US" altLang="zh-TW" sz="2800" b="0" dirty="0" smtClean="0">
              <a:solidFill>
                <a:schemeClr val="bg2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b="0" dirty="0" smtClean="0">
                <a:solidFill>
                  <a:schemeClr val="bg2"/>
                </a:solidFill>
                <a:latin typeface="標楷體" pitchFamily="65" charset="-120"/>
                <a:ea typeface="標楷體" pitchFamily="65" charset="-120"/>
              </a:rPr>
              <a:t>阿</a:t>
            </a:r>
            <a:r>
              <a:rPr lang="zh-TW" altLang="en-US" sz="2800" b="0" dirty="0">
                <a:solidFill>
                  <a:schemeClr val="bg2"/>
                </a:solidFill>
                <a:latin typeface="標楷體" pitchFamily="65" charset="-120"/>
                <a:ea typeface="標楷體" pitchFamily="65" charset="-120"/>
              </a:rPr>
              <a:t>貴的國語和數學作業</a:t>
            </a:r>
            <a:endParaRPr lang="en-US" altLang="zh-TW" sz="2800" b="0" dirty="0">
              <a:solidFill>
                <a:schemeClr val="bg2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b="0" dirty="0">
                <a:solidFill>
                  <a:schemeClr val="bg2"/>
                </a:solidFill>
                <a:latin typeface="標楷體" pitchFamily="65" charset="-120"/>
                <a:ea typeface="標楷體" pitchFamily="65" charset="-120"/>
              </a:rPr>
              <a:t>另類的孟母三遷</a:t>
            </a:r>
            <a:endParaRPr lang="en-US" altLang="zh-TW" sz="2800" b="0" dirty="0">
              <a:solidFill>
                <a:schemeClr val="bg2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b="0" dirty="0">
                <a:solidFill>
                  <a:schemeClr val="bg2"/>
                </a:solidFill>
                <a:latin typeface="標楷體" pitchFamily="65" charset="-120"/>
                <a:ea typeface="標楷體" pitchFamily="65" charset="-120"/>
              </a:rPr>
              <a:t>阿勇的眼睛</a:t>
            </a:r>
            <a:endParaRPr lang="en-US" altLang="zh-TW" sz="2800" b="0" dirty="0">
              <a:solidFill>
                <a:schemeClr val="bg2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0034" y="3714752"/>
            <a:ext cx="5357822" cy="214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1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uLnTx/>
                <a:uFillTx/>
                <a:latin typeface="標楷體" pitchFamily="65" charset="-120"/>
                <a:ea typeface="標楷體" pitchFamily="65" charset="-120"/>
                <a:cs typeface="+mn-cs"/>
              </a:rPr>
              <a:t>如果可以重來，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1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uLnTx/>
                <a:uFillTx/>
                <a:latin typeface="標楷體" pitchFamily="65" charset="-120"/>
                <a:ea typeface="標楷體" pitchFamily="65" charset="-120"/>
                <a:cs typeface="+mn-cs"/>
              </a:rPr>
              <a:t>  我們能為這個孩子，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1" lang="zh-TW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uLnTx/>
                <a:uFillTx/>
                <a:latin typeface="標楷體" pitchFamily="65" charset="-120"/>
                <a:ea typeface="標楷體" pitchFamily="65" charset="-120"/>
                <a:cs typeface="+mn-cs"/>
              </a:rPr>
              <a:t>再做什麼努力</a:t>
            </a:r>
            <a:r>
              <a:rPr kumimoji="1" lang="zh-TW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uLnTx/>
                <a:uFillTx/>
                <a:latin typeface="標楷體" pitchFamily="65" charset="-120"/>
                <a:ea typeface="標楷體" pitchFamily="65" charset="-120"/>
                <a:cs typeface="+mn-cs"/>
              </a:rPr>
              <a:t>？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11"/>
          <p:cNvSpPr txBox="1">
            <a:spLocks noChangeArrowheads="1"/>
          </p:cNvSpPr>
          <p:nvPr/>
        </p:nvSpPr>
        <p:spPr bwMode="auto">
          <a:xfrm>
            <a:off x="6604000" y="6777038"/>
            <a:ext cx="184150" cy="6413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zh-TW" altLang="zh-TW" sz="3600">
              <a:solidFill>
                <a:srgbClr val="368A5C"/>
              </a:solidFill>
              <a:latin typeface="Garamond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018" y="2857496"/>
            <a:ext cx="8643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zh-TW" altLang="en-US" sz="3600" b="0" dirty="0" smtClean="0">
                <a:latin typeface="標楷體" pitchFamily="65" charset="-120"/>
              </a:rPr>
              <a:t>問題的出現</a:t>
            </a:r>
            <a:r>
              <a:rPr lang="zh-TW" altLang="en-US" sz="3600" b="0" dirty="0" smtClean="0">
                <a:latin typeface="Garamond" pitchFamily="18" charset="0"/>
              </a:rPr>
              <a:t>已經有一段歷史</a:t>
            </a:r>
            <a:r>
              <a:rPr lang="zh-TW" altLang="en-US" sz="3600" b="0" dirty="0" smtClean="0">
                <a:latin typeface="標楷體" pitchFamily="65" charset="-120"/>
              </a:rPr>
              <a:t>且</a:t>
            </a:r>
            <a:r>
              <a:rPr lang="zh-TW" altLang="en-US" sz="3600" b="0" dirty="0" smtClean="0">
                <a:latin typeface="Garamond" pitchFamily="18" charset="0"/>
              </a:rPr>
              <a:t>經常發生</a:t>
            </a:r>
            <a:endParaRPr lang="en-US" altLang="zh-TW" sz="3600" b="0" dirty="0" smtClean="0">
              <a:latin typeface="Garamond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zh-TW" altLang="en-US" sz="3600" b="0" dirty="0" smtClean="0">
                <a:latin typeface="標楷體" pitchFamily="65" charset="-120"/>
              </a:rPr>
              <a:t>問題的</a:t>
            </a:r>
            <a:r>
              <a:rPr lang="zh-TW" altLang="en-US" sz="3600" b="0" dirty="0" smtClean="0">
                <a:latin typeface="Garamond" pitchFamily="18" charset="0"/>
              </a:rPr>
              <a:t>結果造成個人及他人的痛苦，</a:t>
            </a:r>
            <a:endParaRPr lang="en-US" altLang="zh-TW" sz="3600" b="0" dirty="0" smtClean="0">
              <a:latin typeface="Garamond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zh-TW" altLang="en-US" sz="3600" b="0" dirty="0" smtClean="0">
                <a:latin typeface="Garamond" pitchFamily="18" charset="0"/>
              </a:rPr>
              <a:t>並有被隔離的可能，或因此被隔離。 </a:t>
            </a:r>
            <a:endParaRPr lang="zh-TW" altLang="en-US" sz="3600" b="0" dirty="0">
              <a:latin typeface="Garamon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Oval 2"/>
          <p:cNvSpPr>
            <a:spLocks noChangeArrowheads="1"/>
          </p:cNvSpPr>
          <p:nvPr/>
        </p:nvSpPr>
        <p:spPr bwMode="auto">
          <a:xfrm>
            <a:off x="2843213" y="2492375"/>
            <a:ext cx="3311525" cy="144145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3200" b="0" dirty="0">
                <a:latin typeface="Tahoma" pitchFamily="34" charset="0"/>
              </a:rPr>
              <a:t>問題類型</a:t>
            </a:r>
          </a:p>
        </p:txBody>
      </p:sp>
      <p:sp>
        <p:nvSpPr>
          <p:cNvPr id="61443" name="Oval 3"/>
          <p:cNvSpPr>
            <a:spLocks noChangeArrowheads="1"/>
          </p:cNvSpPr>
          <p:nvPr/>
        </p:nvSpPr>
        <p:spPr bwMode="auto">
          <a:xfrm>
            <a:off x="2771775" y="5084763"/>
            <a:ext cx="1512888" cy="1368425"/>
          </a:xfrm>
          <a:prstGeom prst="ellips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3600" b="0" dirty="0">
                <a:latin typeface="Tahoma" pitchFamily="34" charset="0"/>
              </a:rPr>
              <a:t>退縮</a:t>
            </a:r>
          </a:p>
        </p:txBody>
      </p:sp>
      <p:sp>
        <p:nvSpPr>
          <p:cNvPr id="61444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55875" y="260350"/>
            <a:ext cx="1512888" cy="1368425"/>
          </a:xfrm>
          <a:prstGeom prst="ellips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3600" b="0" dirty="0">
                <a:latin typeface="Tahoma" pitchFamily="34" charset="0"/>
              </a:rPr>
              <a:t>攻擊</a:t>
            </a:r>
          </a:p>
        </p:txBody>
      </p:sp>
      <p:sp>
        <p:nvSpPr>
          <p:cNvPr id="61445" name="Oval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308850" y="2636838"/>
            <a:ext cx="1368425" cy="1368425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2800" b="0">
                <a:latin typeface="Tahoma" pitchFamily="34" charset="0"/>
              </a:rPr>
              <a:t>不服從</a:t>
            </a:r>
          </a:p>
          <a:p>
            <a:pPr algn="ctr"/>
            <a:r>
              <a:rPr lang="zh-TW" altLang="en-US" sz="2800" b="0">
                <a:latin typeface="Tahoma" pitchFamily="34" charset="0"/>
              </a:rPr>
              <a:t>不合作</a:t>
            </a:r>
          </a:p>
        </p:txBody>
      </p:sp>
      <p:sp>
        <p:nvSpPr>
          <p:cNvPr id="61446" name="Oval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00113" y="1052513"/>
            <a:ext cx="1512887" cy="1439862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3600" b="0" dirty="0">
                <a:latin typeface="Tahoma" pitchFamily="34" charset="0"/>
              </a:rPr>
              <a:t>其他</a:t>
            </a:r>
          </a:p>
        </p:txBody>
      </p:sp>
      <p:sp>
        <p:nvSpPr>
          <p:cNvPr id="61447" name="Oval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04025" y="4437063"/>
            <a:ext cx="1512888" cy="1368425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2800" b="0" dirty="0">
                <a:latin typeface="Tahoma" pitchFamily="34" charset="0"/>
              </a:rPr>
              <a:t>不適當</a:t>
            </a:r>
          </a:p>
          <a:p>
            <a:pPr algn="ctr"/>
            <a:r>
              <a:rPr lang="zh-TW" altLang="en-US" sz="2000" b="0" dirty="0">
                <a:latin typeface="Tahoma" pitchFamily="34" charset="0"/>
              </a:rPr>
              <a:t>社會行為</a:t>
            </a:r>
          </a:p>
        </p:txBody>
      </p:sp>
      <p:sp>
        <p:nvSpPr>
          <p:cNvPr id="61448" name="Oval 8"/>
          <p:cNvSpPr>
            <a:spLocks noChangeArrowheads="1"/>
          </p:cNvSpPr>
          <p:nvPr/>
        </p:nvSpPr>
        <p:spPr bwMode="auto">
          <a:xfrm>
            <a:off x="395288" y="2781300"/>
            <a:ext cx="1512887" cy="1439863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3200" b="0" dirty="0">
                <a:latin typeface="Tahoma" pitchFamily="34" charset="0"/>
              </a:rPr>
              <a:t>過分</a:t>
            </a:r>
          </a:p>
          <a:p>
            <a:pPr algn="ctr"/>
            <a:r>
              <a:rPr lang="zh-TW" altLang="en-US" sz="3200" b="0" dirty="0">
                <a:latin typeface="Tahoma" pitchFamily="34" charset="0"/>
              </a:rPr>
              <a:t>活動</a:t>
            </a:r>
          </a:p>
        </p:txBody>
      </p:sp>
      <p:sp>
        <p:nvSpPr>
          <p:cNvPr id="61449" name="Oval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16463" y="260350"/>
            <a:ext cx="1512887" cy="1366838"/>
          </a:xfrm>
          <a:prstGeom prst="ellips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3600" b="0">
                <a:latin typeface="Tahoma" pitchFamily="34" charset="0"/>
              </a:rPr>
              <a:t>自傷</a:t>
            </a:r>
          </a:p>
        </p:txBody>
      </p:sp>
      <p:sp>
        <p:nvSpPr>
          <p:cNvPr id="61450" name="Oval 10"/>
          <p:cNvSpPr>
            <a:spLocks noChangeArrowheads="1"/>
          </p:cNvSpPr>
          <p:nvPr/>
        </p:nvSpPr>
        <p:spPr bwMode="auto">
          <a:xfrm>
            <a:off x="4859338" y="5084763"/>
            <a:ext cx="1441450" cy="1296987"/>
          </a:xfrm>
          <a:prstGeom prst="ellips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3200" b="0">
                <a:latin typeface="Tahoma" pitchFamily="34" charset="0"/>
              </a:rPr>
              <a:t>固著</a:t>
            </a:r>
          </a:p>
          <a:p>
            <a:pPr algn="ctr"/>
            <a:r>
              <a:rPr lang="zh-TW" altLang="en-US" sz="3200" b="0">
                <a:latin typeface="Tahoma" pitchFamily="34" charset="0"/>
              </a:rPr>
              <a:t>反覆</a:t>
            </a:r>
          </a:p>
        </p:txBody>
      </p:sp>
      <p:sp>
        <p:nvSpPr>
          <p:cNvPr id="61451" name="Oval 11"/>
          <p:cNvSpPr>
            <a:spLocks noChangeArrowheads="1"/>
          </p:cNvSpPr>
          <p:nvPr/>
        </p:nvSpPr>
        <p:spPr bwMode="auto">
          <a:xfrm>
            <a:off x="6732588" y="981075"/>
            <a:ext cx="1439862" cy="1366838"/>
          </a:xfrm>
          <a:prstGeom prst="ellips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3600" b="0">
                <a:latin typeface="Tahoma" pitchFamily="34" charset="0"/>
              </a:rPr>
              <a:t>破壞</a:t>
            </a:r>
          </a:p>
        </p:txBody>
      </p:sp>
      <p:sp>
        <p:nvSpPr>
          <p:cNvPr id="61452" name="Oval 1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900113" y="4581525"/>
            <a:ext cx="1511300" cy="1296988"/>
          </a:xfrm>
          <a:prstGeom prst="ellips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 sz="3200" b="0" dirty="0">
                <a:latin typeface="Tahoma" pitchFamily="34" charset="0"/>
              </a:rPr>
              <a:t>怪異</a:t>
            </a:r>
          </a:p>
          <a:p>
            <a:pPr algn="ctr"/>
            <a:r>
              <a:rPr lang="zh-TW" altLang="en-US" sz="3200" b="0" dirty="0">
                <a:latin typeface="Tahoma" pitchFamily="34" charset="0"/>
              </a:rPr>
              <a:t>習慣</a:t>
            </a:r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 flipH="1">
            <a:off x="3635375" y="3933825"/>
            <a:ext cx="360363" cy="10795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 flipH="1" flipV="1">
            <a:off x="2268538" y="2133600"/>
            <a:ext cx="1006475" cy="57467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 flipH="1">
            <a:off x="1908175" y="3357563"/>
            <a:ext cx="935038" cy="7143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  <p:sp>
        <p:nvSpPr>
          <p:cNvPr id="61456" name="Line 16"/>
          <p:cNvSpPr>
            <a:spLocks noChangeShapeType="1"/>
          </p:cNvSpPr>
          <p:nvPr/>
        </p:nvSpPr>
        <p:spPr bwMode="auto">
          <a:xfrm flipH="1">
            <a:off x="2268538" y="3789363"/>
            <a:ext cx="1079500" cy="93503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  <p:sp>
        <p:nvSpPr>
          <p:cNvPr id="61457" name="Line 17"/>
          <p:cNvSpPr>
            <a:spLocks noChangeShapeType="1"/>
          </p:cNvSpPr>
          <p:nvPr/>
        </p:nvSpPr>
        <p:spPr bwMode="auto">
          <a:xfrm>
            <a:off x="6156325" y="32131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  <p:sp>
        <p:nvSpPr>
          <p:cNvPr id="61458" name="Line 18"/>
          <p:cNvSpPr>
            <a:spLocks noChangeShapeType="1"/>
          </p:cNvSpPr>
          <p:nvPr/>
        </p:nvSpPr>
        <p:spPr bwMode="auto">
          <a:xfrm>
            <a:off x="4932363" y="3933825"/>
            <a:ext cx="576262" cy="10795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  <p:sp>
        <p:nvSpPr>
          <p:cNvPr id="61459" name="Line 19"/>
          <p:cNvSpPr>
            <a:spLocks noChangeShapeType="1"/>
          </p:cNvSpPr>
          <p:nvPr/>
        </p:nvSpPr>
        <p:spPr bwMode="auto">
          <a:xfrm>
            <a:off x="5795963" y="3716338"/>
            <a:ext cx="1223962" cy="86518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  <p:sp>
        <p:nvSpPr>
          <p:cNvPr id="61460" name="Line 20"/>
          <p:cNvSpPr>
            <a:spLocks noChangeShapeType="1"/>
          </p:cNvSpPr>
          <p:nvPr/>
        </p:nvSpPr>
        <p:spPr bwMode="auto">
          <a:xfrm flipH="1" flipV="1">
            <a:off x="3708400" y="1557338"/>
            <a:ext cx="503238" cy="93503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  <p:sp>
        <p:nvSpPr>
          <p:cNvPr id="61461" name="Line 21"/>
          <p:cNvSpPr>
            <a:spLocks noChangeShapeType="1"/>
          </p:cNvSpPr>
          <p:nvPr/>
        </p:nvSpPr>
        <p:spPr bwMode="auto">
          <a:xfrm flipV="1">
            <a:off x="5003800" y="1628775"/>
            <a:ext cx="288925" cy="863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  <p:sp>
        <p:nvSpPr>
          <p:cNvPr id="61462" name="Line 22"/>
          <p:cNvSpPr>
            <a:spLocks noChangeShapeType="1"/>
          </p:cNvSpPr>
          <p:nvPr/>
        </p:nvSpPr>
        <p:spPr bwMode="auto">
          <a:xfrm flipV="1">
            <a:off x="5867400" y="2133600"/>
            <a:ext cx="1081088" cy="6477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17880" t="15625" r="53294" b="6250"/>
          <a:stretch>
            <a:fillRect/>
          </a:stretch>
        </p:blipFill>
        <p:spPr bwMode="auto">
          <a:xfrm>
            <a:off x="357158" y="357166"/>
            <a:ext cx="4350221" cy="612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圓角矩形圖說文字 3"/>
          <p:cNvSpPr/>
          <p:nvPr/>
        </p:nvSpPr>
        <p:spPr bwMode="auto">
          <a:xfrm>
            <a:off x="2643174" y="2428868"/>
            <a:ext cx="6072216" cy="2071693"/>
          </a:xfrm>
          <a:prstGeom prst="wedgeRoundRectCallout">
            <a:avLst>
              <a:gd name="adj1" fmla="val -38632"/>
              <a:gd name="adj2" fmla="val -84462"/>
              <a:gd name="adj3" fmla="val 16667"/>
            </a:avLst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TW" altLang="en-US" sz="3200" b="0" dirty="0">
                <a:latin typeface="標楷體" pitchFamily="65" charset="-120"/>
              </a:rPr>
              <a:t>選擇優先處理的「標的行為」</a:t>
            </a:r>
            <a:endParaRPr lang="en-US" altLang="zh-TW" sz="3200" b="0" dirty="0">
              <a:latin typeface="標楷體" pitchFamily="65" charset="-120"/>
            </a:endParaRPr>
          </a:p>
          <a:p>
            <a:pPr algn="ctr">
              <a:defRPr/>
            </a:pPr>
            <a:r>
              <a:rPr lang="zh-TW" altLang="en-US" sz="3200" b="0" dirty="0">
                <a:latin typeface="標楷體" pitchFamily="65" charset="-120"/>
              </a:rPr>
              <a:t>確認「標的行為」的樣子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42976" y="642918"/>
            <a:ext cx="40158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3600" b="0" dirty="0" smtClean="0">
                <a:latin typeface="Comic Sans MS" pitchFamily="66" charset="0"/>
              </a:rPr>
              <a:t>問題選擇優先順序</a:t>
            </a:r>
            <a:endParaRPr lang="zh-TW" altLang="en-US" sz="3600" b="0" dirty="0">
              <a:latin typeface="Comic Sans MS" pitchFamily="66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28728" y="1928802"/>
            <a:ext cx="6143652" cy="3677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zh-TW" altLang="en-US" sz="4000" b="0" dirty="0" smtClean="0">
                <a:latin typeface="標楷體" pitchFamily="65" charset="-120"/>
              </a:rPr>
              <a:t>緊 急 性</a:t>
            </a:r>
          </a:p>
          <a:p>
            <a:pPr marL="457200" indent="-457200">
              <a:lnSpc>
                <a:spcPct val="150000"/>
              </a:lnSpc>
            </a:pPr>
            <a:r>
              <a:rPr lang="zh-TW" altLang="en-US" sz="4000" b="0" dirty="0" smtClean="0">
                <a:latin typeface="標楷體" pitchFamily="65" charset="-120"/>
              </a:rPr>
              <a:t>    嚴 重 性</a:t>
            </a:r>
          </a:p>
          <a:p>
            <a:pPr marL="457200" indent="-457200">
              <a:lnSpc>
                <a:spcPct val="150000"/>
              </a:lnSpc>
            </a:pPr>
            <a:r>
              <a:rPr lang="zh-TW" altLang="en-US" sz="4000" b="0" dirty="0" smtClean="0">
                <a:latin typeface="標楷體" pitchFamily="65" charset="-120"/>
              </a:rPr>
              <a:t>         適 當 性</a:t>
            </a:r>
          </a:p>
          <a:p>
            <a:pPr marL="457200" indent="-457200">
              <a:lnSpc>
                <a:spcPct val="150000"/>
              </a:lnSpc>
            </a:pPr>
            <a:r>
              <a:rPr lang="zh-TW" altLang="en-US" sz="4000" b="0" dirty="0" smtClean="0">
                <a:latin typeface="標楷體" pitchFamily="65" charset="-120"/>
              </a:rPr>
              <a:t>             時 間 性 </a:t>
            </a:r>
            <a:endParaRPr lang="zh-TW" altLang="en-US" sz="40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title"/>
          </p:nvPr>
        </p:nvSpPr>
        <p:spPr>
          <a:xfrm>
            <a:off x="1187450" y="-171450"/>
            <a:ext cx="2663825" cy="1009650"/>
          </a:xfrm>
        </p:spPr>
        <p:txBody>
          <a:bodyPr/>
          <a:lstStyle/>
          <a:p>
            <a:pPr eaLnBrk="1" hangingPunct="1"/>
            <a:r>
              <a:rPr lang="zh-TW" altLang="en-US" sz="3200" b="1" smtClean="0">
                <a:solidFill>
                  <a:schemeClr val="bg1"/>
                </a:solidFill>
                <a:ea typeface="標楷體" pitchFamily="65" charset="-120"/>
              </a:rPr>
              <a:t>比比看</a:t>
            </a: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1143000" y="1643063"/>
            <a:ext cx="710565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Tx/>
              <a:buChar char="•"/>
              <a:defRPr/>
            </a:pPr>
            <a:endParaRPr lang="zh-TW" altLang="en-US" sz="3200" kern="0" dirty="0">
              <a:latin typeface="標楷體" pitchFamily="65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8596" y="2214554"/>
            <a:ext cx="8072494" cy="4149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•"/>
              <a:defRPr/>
            </a:pPr>
            <a:r>
              <a:rPr lang="zh-TW" altLang="en-US" sz="2800" b="0" kern="0" dirty="0" smtClean="0"/>
              <a:t>德華不守秩序</a:t>
            </a:r>
            <a:r>
              <a:rPr lang="zh-TW" altLang="en-US" sz="3600" b="0" kern="0" dirty="0" smtClean="0">
                <a:latin typeface="標楷體" pitchFamily="65" charset="-120"/>
              </a:rPr>
              <a:t>→ 離開座位、抽菸</a:t>
            </a:r>
            <a:endParaRPr lang="zh-TW" altLang="en-US" sz="3600" b="0" kern="0" dirty="0" smtClean="0"/>
          </a:p>
          <a:p>
            <a:pPr marL="342900" indent="-342900">
              <a:lnSpc>
                <a:spcPct val="150000"/>
              </a:lnSpc>
              <a:buFontTx/>
              <a:buChar char="•"/>
              <a:defRPr/>
            </a:pPr>
            <a:r>
              <a:rPr lang="zh-TW" altLang="en-US" sz="2800" b="0" kern="0" dirty="0" smtClean="0"/>
              <a:t>杰倫有攻擊行為</a:t>
            </a:r>
            <a:r>
              <a:rPr lang="zh-TW" altLang="en-US" sz="3600" b="0" kern="0" dirty="0" smtClean="0">
                <a:latin typeface="標楷體" pitchFamily="65" charset="-120"/>
              </a:rPr>
              <a:t>→ 打人、抓人頭髮</a:t>
            </a:r>
            <a:endParaRPr lang="zh-TW" altLang="en-US" sz="3600" b="0" kern="0" dirty="0" smtClean="0"/>
          </a:p>
          <a:p>
            <a:pPr marL="342900" indent="-342900">
              <a:lnSpc>
                <a:spcPct val="150000"/>
              </a:lnSpc>
              <a:buFontTx/>
              <a:buChar char="•"/>
              <a:defRPr/>
            </a:pPr>
            <a:r>
              <a:rPr lang="zh-TW" altLang="en-US" sz="2800" b="0" kern="0" dirty="0" smtClean="0"/>
              <a:t>志玲干擾別人</a:t>
            </a:r>
            <a:r>
              <a:rPr lang="zh-TW" altLang="en-US" sz="3600" b="0" kern="0" dirty="0" smtClean="0">
                <a:latin typeface="標楷體" pitchFamily="65" charset="-120"/>
              </a:rPr>
              <a:t>→ 拿別人的東西</a:t>
            </a:r>
            <a:endParaRPr kumimoji="0" lang="zh-TW" altLang="en-US" sz="3600" b="0" kern="0" dirty="0" smtClean="0"/>
          </a:p>
          <a:p>
            <a:pPr marL="342900" indent="-342900">
              <a:lnSpc>
                <a:spcPct val="150000"/>
              </a:lnSpc>
              <a:buFontTx/>
              <a:buChar char="•"/>
              <a:defRPr/>
            </a:pPr>
            <a:r>
              <a:rPr lang="zh-TW" altLang="en-US" sz="2800" b="0" kern="0" dirty="0" smtClean="0"/>
              <a:t>宗緯喜歡生氣</a:t>
            </a:r>
            <a:r>
              <a:rPr lang="zh-TW" altLang="en-US" sz="3600" b="0" kern="0" dirty="0" smtClean="0">
                <a:latin typeface="標楷體" pitchFamily="65" charset="-120"/>
              </a:rPr>
              <a:t>→</a:t>
            </a:r>
            <a:endParaRPr kumimoji="0" lang="zh-TW" altLang="en-US" sz="3600" b="0" kern="0" dirty="0" smtClean="0"/>
          </a:p>
          <a:p>
            <a:pPr marL="342900" indent="-342900">
              <a:lnSpc>
                <a:spcPct val="150000"/>
              </a:lnSpc>
              <a:buFontTx/>
              <a:buChar char="•"/>
              <a:defRPr/>
            </a:pPr>
            <a:r>
              <a:rPr lang="zh-TW" altLang="en-US" sz="2800" b="0" kern="0" dirty="0" smtClean="0"/>
              <a:t>美鳳一出去就不見人影</a:t>
            </a:r>
            <a:r>
              <a:rPr lang="zh-TW" altLang="en-US" sz="3600" b="0" kern="0" dirty="0" smtClean="0">
                <a:latin typeface="標楷體" pitchFamily="65" charset="-120"/>
              </a:rPr>
              <a:t>→</a:t>
            </a:r>
            <a:endParaRPr lang="zh-TW" altLang="en-US" sz="3600" b="0" kern="0" dirty="0">
              <a:latin typeface="標楷體" pitchFamily="65" charset="-12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42976" y="571480"/>
            <a:ext cx="48069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標楷體" pitchFamily="65" charset="-120"/>
                <a:cs typeface="+mj-cs"/>
              </a:rPr>
              <a:t>比比看，差別在哪裡？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214414" y="642918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200" b="0" dirty="0" smtClean="0">
                <a:latin typeface="Comic Sans MS" pitchFamily="66" charset="0"/>
              </a:rPr>
              <a:t>「問題」的界定與 描述</a:t>
            </a:r>
            <a:endParaRPr lang="zh-TW" altLang="en-US" sz="3200" b="0" dirty="0">
              <a:latin typeface="Comic Sans MS" pitchFamily="66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0034" y="3071810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zh-TW" altLang="en-US" sz="3600" b="0" dirty="0" smtClean="0">
                <a:latin typeface="標楷體" pitchFamily="65" charset="-120"/>
              </a:rPr>
              <a:t>    描述看到、聽到、聞到</a:t>
            </a:r>
            <a:r>
              <a:rPr lang="en-US" altLang="zh-TW" sz="3600" b="0" dirty="0" smtClean="0">
                <a:latin typeface="標楷體" pitchFamily="65" charset="-120"/>
              </a:rPr>
              <a:t>…</a:t>
            </a:r>
            <a:endParaRPr lang="zh-TW" altLang="en-US" sz="3600" b="0" dirty="0" smtClean="0">
              <a:latin typeface="標楷體" pitchFamily="65" charset="-120"/>
            </a:endParaRPr>
          </a:p>
          <a:p>
            <a:pPr marL="457200" indent="-457200"/>
            <a:endParaRPr lang="zh-TW" altLang="en-US" sz="3600" b="0" dirty="0" smtClean="0">
              <a:latin typeface="標楷體" pitchFamily="65" charset="-120"/>
            </a:endParaRPr>
          </a:p>
          <a:p>
            <a:pPr marL="457200" indent="-457200"/>
            <a:r>
              <a:rPr lang="zh-TW" altLang="en-US" sz="3600" b="0" dirty="0" smtClean="0">
                <a:latin typeface="標楷體" pitchFamily="65" charset="-120"/>
              </a:rPr>
              <a:t>    可觀察、可度量的動作、表情</a:t>
            </a:r>
            <a:r>
              <a:rPr lang="en-US" altLang="zh-TW" sz="3600" b="0" dirty="0" smtClean="0">
                <a:latin typeface="標楷體" pitchFamily="65" charset="-120"/>
              </a:rPr>
              <a:t>…</a:t>
            </a:r>
            <a:endParaRPr lang="zh-TW" altLang="en-US" sz="36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55765" t="15625" r="15410" b="6250"/>
          <a:stretch>
            <a:fillRect/>
          </a:stretch>
        </p:blipFill>
        <p:spPr bwMode="auto">
          <a:xfrm>
            <a:off x="857250" y="0"/>
            <a:ext cx="4857750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圓角矩形圖說文字 2"/>
          <p:cNvSpPr/>
          <p:nvPr/>
        </p:nvSpPr>
        <p:spPr bwMode="auto">
          <a:xfrm>
            <a:off x="3286125" y="2500313"/>
            <a:ext cx="5357813" cy="3071812"/>
          </a:xfrm>
          <a:prstGeom prst="wedgeRoundRectCallout">
            <a:avLst>
              <a:gd name="adj1" fmla="val -69591"/>
              <a:gd name="adj2" fmla="val -62251"/>
              <a:gd name="adj3" fmla="val 16667"/>
            </a:avLst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zh-TW" altLang="en-US" sz="3200" dirty="0">
                <a:latin typeface="標楷體" pitchFamily="65" charset="-120"/>
              </a:rPr>
              <a:t> </a:t>
            </a:r>
            <a:r>
              <a:rPr lang="en-US" altLang="zh-TW" sz="3200" b="0" dirty="0">
                <a:latin typeface="標楷體" pitchFamily="65" charset="-120"/>
              </a:rPr>
              <a:t>1.</a:t>
            </a:r>
            <a:r>
              <a:rPr lang="zh-TW" altLang="en-US" sz="3200" b="0" dirty="0">
                <a:latin typeface="標楷體" pitchFamily="65" charset="-120"/>
              </a:rPr>
              <a:t>選用適合的記錄方法</a:t>
            </a:r>
            <a:endParaRPr lang="en-US" altLang="zh-TW" sz="3200" b="0" dirty="0">
              <a:latin typeface="標楷體" pitchFamily="65" charset="-120"/>
            </a:endParaRPr>
          </a:p>
          <a:p>
            <a:pPr>
              <a:defRPr/>
            </a:pPr>
            <a:r>
              <a:rPr lang="zh-TW" altLang="en-US" sz="3200" b="0" dirty="0">
                <a:latin typeface="標楷體" pitchFamily="65" charset="-120"/>
              </a:rPr>
              <a:t> </a:t>
            </a:r>
            <a:r>
              <a:rPr lang="en-US" altLang="zh-TW" sz="3200" b="0" dirty="0">
                <a:latin typeface="標楷體" pitchFamily="65" charset="-120"/>
              </a:rPr>
              <a:t>2.</a:t>
            </a:r>
            <a:r>
              <a:rPr lang="zh-TW" altLang="en-US" sz="3200" b="0" dirty="0">
                <a:latin typeface="標楷體" pitchFamily="65" charset="-120"/>
              </a:rPr>
              <a:t>建立基準線資料</a:t>
            </a:r>
            <a:endParaRPr lang="en-US" altLang="zh-TW" sz="3200" b="0" dirty="0">
              <a:latin typeface="標楷體" pitchFamily="65" charset="-120"/>
            </a:endParaRPr>
          </a:p>
          <a:p>
            <a:pPr>
              <a:defRPr/>
            </a:pPr>
            <a:r>
              <a:rPr lang="zh-TW" altLang="en-US" sz="3200" b="0" dirty="0">
                <a:latin typeface="標楷體" pitchFamily="65" charset="-120"/>
              </a:rPr>
              <a:t> </a:t>
            </a:r>
            <a:r>
              <a:rPr lang="en-US" altLang="zh-TW" sz="3200" b="0" dirty="0">
                <a:latin typeface="標楷體" pitchFamily="65" charset="-120"/>
              </a:rPr>
              <a:t>3.</a:t>
            </a:r>
            <a:r>
              <a:rPr lang="zh-TW" altLang="en-US" sz="3200" b="0" dirty="0">
                <a:latin typeface="標楷體" pitchFamily="65" charset="-120"/>
              </a:rPr>
              <a:t>訂定處理目標</a:t>
            </a:r>
            <a:endParaRPr lang="en-US" altLang="zh-TW" sz="3200" b="0" dirty="0">
              <a:latin typeface="標楷體" pitchFamily="65" charset="-120"/>
            </a:endParaRPr>
          </a:p>
          <a:p>
            <a:pPr>
              <a:defRPr/>
            </a:pPr>
            <a:r>
              <a:rPr lang="zh-TW" altLang="en-US" sz="3200" b="0" dirty="0">
                <a:latin typeface="標楷體" pitchFamily="65" charset="-120"/>
              </a:rPr>
              <a:t> </a:t>
            </a:r>
            <a:r>
              <a:rPr lang="en-US" altLang="zh-TW" sz="3200" b="0" dirty="0">
                <a:latin typeface="標楷體" pitchFamily="65" charset="-120"/>
              </a:rPr>
              <a:t>4.</a:t>
            </a:r>
            <a:r>
              <a:rPr lang="zh-TW" altLang="en-US" sz="3200" b="0" dirty="0">
                <a:latin typeface="標楷體" pitchFamily="65" charset="-120"/>
              </a:rPr>
              <a:t>持續記錄</a:t>
            </a:r>
            <a:endParaRPr lang="en-US" altLang="zh-TW" sz="3200" b="0" dirty="0">
              <a:latin typeface="標楷體" pitchFamily="65" charset="-120"/>
            </a:endParaRPr>
          </a:p>
          <a:p>
            <a:pPr>
              <a:defRPr/>
            </a:pPr>
            <a:r>
              <a:rPr lang="zh-TW" altLang="en-US" sz="3200" b="0" dirty="0">
                <a:latin typeface="標楷體" pitchFamily="65" charset="-120"/>
              </a:rPr>
              <a:t> </a:t>
            </a:r>
            <a:r>
              <a:rPr lang="en-US" altLang="zh-TW" sz="3200" b="0" dirty="0">
                <a:latin typeface="標楷體" pitchFamily="65" charset="-120"/>
              </a:rPr>
              <a:t>5.</a:t>
            </a:r>
            <a:r>
              <a:rPr lang="zh-TW" altLang="en-US" sz="3200" b="0" dirty="0">
                <a:latin typeface="標楷體" pitchFamily="65" charset="-120"/>
              </a:rPr>
              <a:t>將記錄</a:t>
            </a:r>
            <a:r>
              <a:rPr lang="zh-TW" altLang="en-US" sz="3200" b="0" dirty="0" smtClean="0">
                <a:latin typeface="標楷體" pitchFamily="65" charset="-120"/>
              </a:rPr>
              <a:t>結果繪成</a:t>
            </a:r>
            <a:r>
              <a:rPr lang="zh-TW" altLang="en-US" sz="3200" b="0" dirty="0">
                <a:latin typeface="標楷體" pitchFamily="65" charset="-120"/>
              </a:rPr>
              <a:t>曲線圖</a:t>
            </a:r>
            <a:endParaRPr lang="zh-TW" altLang="en-US" sz="3200" b="0" dirty="0">
              <a:solidFill>
                <a:srgbClr val="990033"/>
              </a:solidFill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8600" y="1447800"/>
          <a:ext cx="8686800" cy="4591050"/>
        </p:xfrm>
        <a:graphic>
          <a:graphicData uri="http://schemas.openxmlformats.org/presentationml/2006/ole">
            <p:oleObj spid="_x0000_s2053" r:id="rId4" imgW="6457950" imgH="3333750" progId="Excel.Sheet.8">
              <p:embed/>
            </p:oleObj>
          </a:graphicData>
        </a:graphic>
      </p:graphicFrame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1371600" y="6096000"/>
            <a:ext cx="670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kumimoji="0" lang="zh-TW" altLang="en-US" b="0" dirty="0">
                <a:latin typeface="標楷體" pitchFamily="65" charset="-120"/>
              </a:rPr>
              <a:t>小華服用</a:t>
            </a:r>
            <a:r>
              <a:rPr kumimoji="0" lang="en-US" altLang="zh-TW" b="0" dirty="0" err="1">
                <a:latin typeface="標楷體" pitchFamily="65" charset="-120"/>
              </a:rPr>
              <a:t>Haldol</a:t>
            </a:r>
            <a:r>
              <a:rPr kumimoji="0" lang="zh-TW" altLang="en-US" b="0" dirty="0">
                <a:latin typeface="標楷體" pitchFamily="65" charset="-120"/>
              </a:rPr>
              <a:t>對自我傷害與攻擊行為的效果</a:t>
            </a:r>
          </a:p>
        </p:txBody>
      </p:sp>
      <p:sp>
        <p:nvSpPr>
          <p:cNvPr id="2053" name="Line 7"/>
          <p:cNvSpPr>
            <a:spLocks noChangeShapeType="1"/>
          </p:cNvSpPr>
          <p:nvPr/>
        </p:nvSpPr>
        <p:spPr bwMode="auto">
          <a:xfrm flipV="1">
            <a:off x="2057400" y="2438400"/>
            <a:ext cx="0" cy="270510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2054" name="Line 8"/>
          <p:cNvSpPr>
            <a:spLocks noChangeShapeType="1"/>
          </p:cNvSpPr>
          <p:nvPr/>
        </p:nvSpPr>
        <p:spPr bwMode="auto">
          <a:xfrm flipV="1">
            <a:off x="4876800" y="2438400"/>
            <a:ext cx="0" cy="270510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1143000" y="1905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kumimoji="0" lang="zh-TW" altLang="en-US" sz="1800" b="0">
                <a:ea typeface="新細明體" charset="-120"/>
              </a:rPr>
              <a:t>基準線</a:t>
            </a:r>
          </a:p>
        </p:txBody>
      </p:sp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2667000" y="1828800"/>
            <a:ext cx="1828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kumimoji="0" lang="en-US" altLang="zh-TW" sz="2000" b="0">
                <a:ea typeface="新細明體" charset="-120"/>
              </a:rPr>
              <a:t>Haldol 5mg/</a:t>
            </a:r>
            <a:r>
              <a:rPr kumimoji="0" lang="zh-TW" altLang="en-US" sz="2000" b="0">
                <a:ea typeface="新細明體" charset="-120"/>
              </a:rPr>
              <a:t>天</a:t>
            </a:r>
          </a:p>
        </p:txBody>
      </p:sp>
      <p:sp>
        <p:nvSpPr>
          <p:cNvPr id="2057" name="Text Box 11"/>
          <p:cNvSpPr txBox="1">
            <a:spLocks noChangeArrowheads="1"/>
          </p:cNvSpPr>
          <p:nvPr/>
        </p:nvSpPr>
        <p:spPr bwMode="auto">
          <a:xfrm>
            <a:off x="5257800" y="1905000"/>
            <a:ext cx="1981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kumimoji="0" lang="en-US" altLang="zh-TW" sz="2000" b="0">
                <a:ea typeface="新細明體" charset="-120"/>
              </a:rPr>
              <a:t>Haldol 10mg/</a:t>
            </a:r>
            <a:r>
              <a:rPr kumimoji="0" lang="zh-TW" altLang="en-US" sz="2000" b="0">
                <a:ea typeface="新細明體" charset="-120"/>
              </a:rPr>
              <a:t>天</a:t>
            </a:r>
          </a:p>
        </p:txBody>
      </p:sp>
      <p:sp>
        <p:nvSpPr>
          <p:cNvPr id="14" name="橢圓 13"/>
          <p:cNvSpPr>
            <a:spLocks noChangeArrowheads="1"/>
          </p:cNvSpPr>
          <p:nvPr/>
        </p:nvSpPr>
        <p:spPr bwMode="auto">
          <a:xfrm>
            <a:off x="785813" y="1785938"/>
            <a:ext cx="1500187" cy="642937"/>
          </a:xfrm>
          <a:prstGeom prst="ellipse">
            <a:avLst/>
          </a:prstGeom>
          <a:noFill/>
          <a:ln w="76200" algn="ctr">
            <a:solidFill>
              <a:srgbClr val="0066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2059" name="文字方塊 9"/>
          <p:cNvSpPr txBox="1">
            <a:spLocks noChangeArrowheads="1"/>
          </p:cNvSpPr>
          <p:nvPr/>
        </p:nvSpPr>
        <p:spPr bwMode="auto">
          <a:xfrm>
            <a:off x="5786438" y="500063"/>
            <a:ext cx="2749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TW" altLang="en-US" sz="4000">
                <a:solidFill>
                  <a:schemeClr val="bg1"/>
                </a:solidFill>
              </a:rPr>
              <a:t>有成效嗎？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 cstate="print"/>
          <a:srcRect l="966" t="43620" r="2684" b="16661"/>
          <a:stretch>
            <a:fillRect/>
          </a:stretch>
        </p:blipFill>
        <p:spPr bwMode="auto">
          <a:xfrm>
            <a:off x="571500" y="2357438"/>
            <a:ext cx="792162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0" y="1214438"/>
            <a:ext cx="1785938" cy="10826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900"/>
              </a:lnSpc>
            </a:pPr>
            <a:endParaRPr lang="en-US" altLang="zh-TW">
              <a:solidFill>
                <a:schemeClr val="bg2"/>
              </a:solidFill>
            </a:endParaRPr>
          </a:p>
          <a:p>
            <a:pPr algn="ctr">
              <a:lnSpc>
                <a:spcPts val="3000"/>
              </a:lnSpc>
            </a:pPr>
            <a:r>
              <a:rPr lang="zh-TW" altLang="en-US" sz="3600">
                <a:solidFill>
                  <a:schemeClr val="bg2"/>
                </a:solidFill>
              </a:rPr>
              <a:t>分數</a:t>
            </a:r>
            <a:endParaRPr lang="en-US" altLang="zh-TW" sz="3600">
              <a:solidFill>
                <a:schemeClr val="bg2"/>
              </a:solidFill>
            </a:endParaRPr>
          </a:p>
          <a:p>
            <a:pPr algn="ctr">
              <a:lnSpc>
                <a:spcPts val="3000"/>
              </a:lnSpc>
            </a:pPr>
            <a:r>
              <a:rPr lang="en-US" altLang="zh-TW">
                <a:solidFill>
                  <a:schemeClr val="bg2"/>
                </a:solidFill>
              </a:rPr>
              <a:t>(</a:t>
            </a:r>
            <a:r>
              <a:rPr lang="zh-TW" altLang="en-US">
                <a:solidFill>
                  <a:schemeClr val="bg2"/>
                </a:solidFill>
              </a:rPr>
              <a:t>次數</a:t>
            </a:r>
            <a:r>
              <a:rPr lang="en-US" altLang="zh-TW">
                <a:solidFill>
                  <a:schemeClr val="bg2"/>
                </a:solidFill>
              </a:rPr>
              <a:t>+</a:t>
            </a:r>
            <a:r>
              <a:rPr lang="zh-TW" altLang="en-US">
                <a:solidFill>
                  <a:schemeClr val="bg2"/>
                </a:solidFill>
              </a:rPr>
              <a:t>強度</a:t>
            </a:r>
            <a:r>
              <a:rPr lang="en-US" altLang="zh-TW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0" y="6021388"/>
            <a:ext cx="9144000" cy="6413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600">
                <a:solidFill>
                  <a:schemeClr val="bg2"/>
                </a:solidFill>
              </a:rPr>
              <a:t>日期</a:t>
            </a:r>
            <a:r>
              <a:rPr lang="zh-TW" altLang="en-US">
                <a:solidFill>
                  <a:schemeClr val="bg2"/>
                </a:solidFill>
              </a:rPr>
              <a:t> </a:t>
            </a:r>
            <a:r>
              <a:rPr lang="en-US" altLang="zh-TW">
                <a:solidFill>
                  <a:srgbClr val="FF0000"/>
                </a:solidFill>
              </a:rPr>
              <a:t>7/</a:t>
            </a:r>
            <a:r>
              <a:rPr lang="en-US" altLang="zh-TW" sz="1400">
                <a:solidFill>
                  <a:srgbClr val="FF0000"/>
                </a:solidFill>
              </a:rPr>
              <a:t>1</a:t>
            </a:r>
            <a:r>
              <a:rPr lang="en-US" altLang="zh-TW" sz="1400">
                <a:solidFill>
                  <a:schemeClr val="bg2"/>
                </a:solidFill>
              </a:rPr>
              <a:t>  2    3     4     5      6    </a:t>
            </a:r>
            <a:r>
              <a:rPr lang="en-US" altLang="zh-TW" sz="1400">
                <a:solidFill>
                  <a:srgbClr val="FF0000"/>
                </a:solidFill>
              </a:rPr>
              <a:t>7 </a:t>
            </a:r>
            <a:r>
              <a:rPr lang="en-US" altLang="zh-TW" sz="1400">
                <a:solidFill>
                  <a:schemeClr val="bg2"/>
                </a:solidFill>
              </a:rPr>
              <a:t>    8     9    10  11    12    13  </a:t>
            </a:r>
            <a:r>
              <a:rPr lang="en-US" altLang="zh-TW" sz="1400">
                <a:solidFill>
                  <a:srgbClr val="FF0000"/>
                </a:solidFill>
              </a:rPr>
              <a:t>14   </a:t>
            </a:r>
            <a:r>
              <a:rPr lang="en-US" altLang="zh-TW" sz="1400">
                <a:solidFill>
                  <a:schemeClr val="bg2"/>
                </a:solidFill>
              </a:rPr>
              <a:t>15   16   17   18  19   20   </a:t>
            </a:r>
            <a:r>
              <a:rPr lang="en-US" altLang="zh-TW" sz="1400">
                <a:solidFill>
                  <a:srgbClr val="FF0000"/>
                </a:solidFill>
              </a:rPr>
              <a:t>21   </a:t>
            </a:r>
            <a:r>
              <a:rPr lang="en-US" altLang="zh-TW" sz="1400">
                <a:solidFill>
                  <a:schemeClr val="bg2"/>
                </a:solidFill>
              </a:rPr>
              <a:t>22   23   24 </a:t>
            </a:r>
          </a:p>
        </p:txBody>
      </p:sp>
      <p:sp>
        <p:nvSpPr>
          <p:cNvPr id="41989" name="文字方塊 8"/>
          <p:cNvSpPr txBox="1">
            <a:spLocks noChangeArrowheads="1"/>
          </p:cNvSpPr>
          <p:nvPr/>
        </p:nvSpPr>
        <p:spPr bwMode="auto">
          <a:xfrm>
            <a:off x="428625" y="2714625"/>
            <a:ext cx="5715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altLang="zh-TW">
                <a:solidFill>
                  <a:schemeClr val="bg2"/>
                </a:solidFill>
              </a:rPr>
              <a:t>8</a:t>
            </a:r>
          </a:p>
          <a:p>
            <a:pPr algn="r">
              <a:lnSpc>
                <a:spcPts val="3300"/>
              </a:lnSpc>
            </a:pPr>
            <a:r>
              <a:rPr lang="en-US" altLang="zh-TW">
                <a:solidFill>
                  <a:schemeClr val="bg2"/>
                </a:solidFill>
              </a:rPr>
              <a:t>7</a:t>
            </a:r>
          </a:p>
          <a:p>
            <a:pPr algn="r">
              <a:lnSpc>
                <a:spcPts val="3300"/>
              </a:lnSpc>
            </a:pPr>
            <a:r>
              <a:rPr lang="en-US" altLang="zh-TW">
                <a:solidFill>
                  <a:schemeClr val="bg2"/>
                </a:solidFill>
              </a:rPr>
              <a:t>6</a:t>
            </a:r>
          </a:p>
          <a:p>
            <a:pPr algn="r">
              <a:lnSpc>
                <a:spcPts val="3300"/>
              </a:lnSpc>
            </a:pPr>
            <a:r>
              <a:rPr lang="en-US" altLang="zh-TW">
                <a:solidFill>
                  <a:schemeClr val="bg2"/>
                </a:solidFill>
              </a:rPr>
              <a:t>5</a:t>
            </a:r>
          </a:p>
          <a:p>
            <a:pPr algn="r">
              <a:lnSpc>
                <a:spcPts val="3300"/>
              </a:lnSpc>
            </a:pPr>
            <a:r>
              <a:rPr lang="en-US" altLang="zh-TW">
                <a:solidFill>
                  <a:schemeClr val="bg2"/>
                </a:solidFill>
              </a:rPr>
              <a:t>4</a:t>
            </a:r>
          </a:p>
          <a:p>
            <a:pPr algn="r">
              <a:lnSpc>
                <a:spcPts val="3300"/>
              </a:lnSpc>
            </a:pPr>
            <a:r>
              <a:rPr lang="en-US" altLang="zh-TW">
                <a:solidFill>
                  <a:schemeClr val="bg2"/>
                </a:solidFill>
              </a:rPr>
              <a:t>3</a:t>
            </a:r>
          </a:p>
          <a:p>
            <a:pPr algn="r">
              <a:lnSpc>
                <a:spcPts val="3300"/>
              </a:lnSpc>
            </a:pPr>
            <a:r>
              <a:rPr lang="en-US" altLang="zh-TW">
                <a:solidFill>
                  <a:schemeClr val="bg2"/>
                </a:solidFill>
              </a:rPr>
              <a:t>2</a:t>
            </a:r>
          </a:p>
          <a:p>
            <a:pPr algn="r">
              <a:lnSpc>
                <a:spcPts val="3300"/>
              </a:lnSpc>
            </a:pPr>
            <a:r>
              <a:rPr lang="en-US" altLang="zh-TW">
                <a:solidFill>
                  <a:schemeClr val="bg2"/>
                </a:solidFill>
              </a:rPr>
              <a:t>1</a:t>
            </a:r>
            <a:endParaRPr lang="zh-TW" altLang="en-US">
              <a:solidFill>
                <a:schemeClr val="bg2"/>
              </a:solidFill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143000" y="5786438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1428750" y="4929188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1714500" y="4214813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000250" y="4572000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2357438" y="3643313"/>
            <a:ext cx="144462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2643188" y="5357813"/>
            <a:ext cx="144462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2928938" y="5786438"/>
            <a:ext cx="144462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5072063" y="5357813"/>
            <a:ext cx="144462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4429125" y="4143375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4143375" y="4929188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857625" y="4143375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3571875" y="5786438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>
            <a:off x="3286125" y="5357813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AutoShape 6"/>
          <p:cNvSpPr>
            <a:spLocks noChangeArrowheads="1"/>
          </p:cNvSpPr>
          <p:nvPr/>
        </p:nvSpPr>
        <p:spPr bwMode="auto">
          <a:xfrm>
            <a:off x="4714875" y="5786438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AutoShape 6"/>
          <p:cNvSpPr>
            <a:spLocks noChangeArrowheads="1"/>
          </p:cNvSpPr>
          <p:nvPr/>
        </p:nvSpPr>
        <p:spPr bwMode="auto">
          <a:xfrm>
            <a:off x="8143875" y="5357813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7858125" y="5857875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AutoShape 6"/>
          <p:cNvSpPr>
            <a:spLocks noChangeArrowheads="1"/>
          </p:cNvSpPr>
          <p:nvPr/>
        </p:nvSpPr>
        <p:spPr bwMode="auto">
          <a:xfrm>
            <a:off x="7572375" y="5786438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AutoShape 6"/>
          <p:cNvSpPr>
            <a:spLocks noChangeArrowheads="1"/>
          </p:cNvSpPr>
          <p:nvPr/>
        </p:nvSpPr>
        <p:spPr bwMode="auto">
          <a:xfrm>
            <a:off x="7215188" y="4572000"/>
            <a:ext cx="144462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AutoShape 6"/>
          <p:cNvSpPr>
            <a:spLocks noChangeArrowheads="1"/>
          </p:cNvSpPr>
          <p:nvPr/>
        </p:nvSpPr>
        <p:spPr bwMode="auto">
          <a:xfrm>
            <a:off x="6643688" y="3714750"/>
            <a:ext cx="144462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AutoShape 6"/>
          <p:cNvSpPr>
            <a:spLocks noChangeArrowheads="1"/>
          </p:cNvSpPr>
          <p:nvPr/>
        </p:nvSpPr>
        <p:spPr bwMode="auto">
          <a:xfrm>
            <a:off x="6357938" y="5000625"/>
            <a:ext cx="144462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AutoShape 6"/>
          <p:cNvSpPr>
            <a:spLocks noChangeArrowheads="1"/>
          </p:cNvSpPr>
          <p:nvPr/>
        </p:nvSpPr>
        <p:spPr bwMode="auto">
          <a:xfrm>
            <a:off x="6000750" y="5000625"/>
            <a:ext cx="144463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AutoShape 6"/>
          <p:cNvSpPr>
            <a:spLocks noChangeArrowheads="1"/>
          </p:cNvSpPr>
          <p:nvPr/>
        </p:nvSpPr>
        <p:spPr bwMode="auto">
          <a:xfrm>
            <a:off x="5357813" y="5857875"/>
            <a:ext cx="144462" cy="215900"/>
          </a:xfrm>
          <a:prstGeom prst="diamond">
            <a:avLst/>
          </a:prstGeom>
          <a:solidFill>
            <a:schemeClr val="bg2"/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Line 10"/>
          <p:cNvSpPr>
            <a:spLocks noChangeShapeType="1"/>
          </p:cNvSpPr>
          <p:nvPr/>
        </p:nvSpPr>
        <p:spPr bwMode="auto">
          <a:xfrm flipV="1">
            <a:off x="1214438" y="5143500"/>
            <a:ext cx="285750" cy="725488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Line 10"/>
          <p:cNvSpPr>
            <a:spLocks noChangeShapeType="1"/>
          </p:cNvSpPr>
          <p:nvPr/>
        </p:nvSpPr>
        <p:spPr bwMode="auto">
          <a:xfrm>
            <a:off x="1857375" y="4286250"/>
            <a:ext cx="285750" cy="357188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Line 10"/>
          <p:cNvSpPr>
            <a:spLocks noChangeShapeType="1"/>
          </p:cNvSpPr>
          <p:nvPr/>
        </p:nvSpPr>
        <p:spPr bwMode="auto">
          <a:xfrm flipV="1">
            <a:off x="2143125" y="3857625"/>
            <a:ext cx="285750" cy="725488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Line 10"/>
          <p:cNvSpPr>
            <a:spLocks noChangeShapeType="1"/>
          </p:cNvSpPr>
          <p:nvPr/>
        </p:nvSpPr>
        <p:spPr bwMode="auto">
          <a:xfrm flipH="1" flipV="1">
            <a:off x="2428875" y="3714750"/>
            <a:ext cx="285750" cy="1643063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Line 10"/>
          <p:cNvSpPr>
            <a:spLocks noChangeShapeType="1"/>
          </p:cNvSpPr>
          <p:nvPr/>
        </p:nvSpPr>
        <p:spPr bwMode="auto">
          <a:xfrm flipV="1">
            <a:off x="3000375" y="5500688"/>
            <a:ext cx="357188" cy="357187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Line 10"/>
          <p:cNvSpPr>
            <a:spLocks noChangeShapeType="1"/>
          </p:cNvSpPr>
          <p:nvPr/>
        </p:nvSpPr>
        <p:spPr bwMode="auto">
          <a:xfrm flipH="1" flipV="1">
            <a:off x="2786063" y="5429250"/>
            <a:ext cx="214312" cy="428625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Line 10"/>
          <p:cNvSpPr>
            <a:spLocks noChangeShapeType="1"/>
          </p:cNvSpPr>
          <p:nvPr/>
        </p:nvSpPr>
        <p:spPr bwMode="auto">
          <a:xfrm flipV="1">
            <a:off x="1500188" y="4286250"/>
            <a:ext cx="285750" cy="725488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Line 10"/>
          <p:cNvSpPr>
            <a:spLocks noChangeShapeType="1"/>
          </p:cNvSpPr>
          <p:nvPr/>
        </p:nvSpPr>
        <p:spPr bwMode="auto">
          <a:xfrm flipV="1">
            <a:off x="4786313" y="5500688"/>
            <a:ext cx="357187" cy="357187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Line 10"/>
          <p:cNvSpPr>
            <a:spLocks noChangeShapeType="1"/>
          </p:cNvSpPr>
          <p:nvPr/>
        </p:nvSpPr>
        <p:spPr bwMode="auto">
          <a:xfrm>
            <a:off x="4500563" y="4357688"/>
            <a:ext cx="357187" cy="1643062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 flipV="1">
            <a:off x="4214813" y="4286250"/>
            <a:ext cx="285750" cy="785813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Line 10"/>
          <p:cNvSpPr>
            <a:spLocks noChangeShapeType="1"/>
          </p:cNvSpPr>
          <p:nvPr/>
        </p:nvSpPr>
        <p:spPr bwMode="auto">
          <a:xfrm>
            <a:off x="4000500" y="4357688"/>
            <a:ext cx="214313" cy="714375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Line 10"/>
          <p:cNvSpPr>
            <a:spLocks noChangeShapeType="1"/>
          </p:cNvSpPr>
          <p:nvPr/>
        </p:nvSpPr>
        <p:spPr bwMode="auto">
          <a:xfrm flipV="1">
            <a:off x="3714750" y="4214813"/>
            <a:ext cx="285750" cy="1571625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Line 10"/>
          <p:cNvSpPr>
            <a:spLocks noChangeShapeType="1"/>
          </p:cNvSpPr>
          <p:nvPr/>
        </p:nvSpPr>
        <p:spPr bwMode="auto">
          <a:xfrm>
            <a:off x="3429000" y="5500688"/>
            <a:ext cx="214313" cy="285750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Line 10"/>
          <p:cNvSpPr>
            <a:spLocks noChangeShapeType="1"/>
          </p:cNvSpPr>
          <p:nvPr/>
        </p:nvSpPr>
        <p:spPr bwMode="auto">
          <a:xfrm flipH="1" flipV="1">
            <a:off x="5214938" y="5500688"/>
            <a:ext cx="214312" cy="571500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 flipV="1">
            <a:off x="8001000" y="5572125"/>
            <a:ext cx="214313" cy="428625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Line 10"/>
          <p:cNvSpPr>
            <a:spLocks noChangeShapeType="1"/>
          </p:cNvSpPr>
          <p:nvPr/>
        </p:nvSpPr>
        <p:spPr bwMode="auto">
          <a:xfrm>
            <a:off x="7286625" y="4786313"/>
            <a:ext cx="357188" cy="1214437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 flipH="1">
            <a:off x="5857875" y="5214938"/>
            <a:ext cx="214313" cy="928687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Line 10"/>
          <p:cNvSpPr>
            <a:spLocks noChangeShapeType="1"/>
          </p:cNvSpPr>
          <p:nvPr/>
        </p:nvSpPr>
        <p:spPr bwMode="auto">
          <a:xfrm flipV="1">
            <a:off x="7143750" y="4714875"/>
            <a:ext cx="142875" cy="1428750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Line 10"/>
          <p:cNvSpPr>
            <a:spLocks noChangeShapeType="1"/>
          </p:cNvSpPr>
          <p:nvPr/>
        </p:nvSpPr>
        <p:spPr bwMode="auto">
          <a:xfrm>
            <a:off x="6715125" y="3786188"/>
            <a:ext cx="357188" cy="2357437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Line 10"/>
          <p:cNvSpPr>
            <a:spLocks noChangeShapeType="1"/>
          </p:cNvSpPr>
          <p:nvPr/>
        </p:nvSpPr>
        <p:spPr bwMode="auto">
          <a:xfrm flipV="1">
            <a:off x="6500813" y="3786188"/>
            <a:ext cx="214312" cy="1285875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Line 10"/>
          <p:cNvSpPr>
            <a:spLocks noChangeShapeType="1"/>
          </p:cNvSpPr>
          <p:nvPr/>
        </p:nvSpPr>
        <p:spPr bwMode="auto">
          <a:xfrm flipV="1">
            <a:off x="6072188" y="5072063"/>
            <a:ext cx="428625" cy="46037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Line 10"/>
          <p:cNvSpPr>
            <a:spLocks noChangeShapeType="1"/>
          </p:cNvSpPr>
          <p:nvPr/>
        </p:nvSpPr>
        <p:spPr bwMode="auto">
          <a:xfrm>
            <a:off x="7715250" y="5929313"/>
            <a:ext cx="285750" cy="71437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Line 10"/>
          <p:cNvSpPr>
            <a:spLocks noChangeShapeType="1"/>
          </p:cNvSpPr>
          <p:nvPr/>
        </p:nvSpPr>
        <p:spPr bwMode="auto">
          <a:xfrm flipH="1" flipV="1">
            <a:off x="5500688" y="6000750"/>
            <a:ext cx="357187" cy="142875"/>
          </a:xfrm>
          <a:prstGeom prst="line">
            <a:avLst/>
          </a:prstGeom>
          <a:noFill/>
          <a:ln w="28575">
            <a:solidFill>
              <a:srgbClr val="A4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流程圖: 替代處理程序 55"/>
          <p:cNvSpPr/>
          <p:nvPr/>
        </p:nvSpPr>
        <p:spPr bwMode="auto">
          <a:xfrm>
            <a:off x="0" y="1285875"/>
            <a:ext cx="1928813" cy="1071563"/>
          </a:xfrm>
          <a:prstGeom prst="flowChartAlternateProcess">
            <a:avLst/>
          </a:prstGeom>
          <a:noFill/>
          <a:ln w="76200" cap="flat" cmpd="sng" algn="ctr">
            <a:solidFill>
              <a:srgbClr val="A4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/>
          <p:cNvPicPr>
            <a:picLocks noChangeAspect="1" noChangeArrowheads="1"/>
          </p:cNvPicPr>
          <p:nvPr/>
        </p:nvPicPr>
        <p:blipFill>
          <a:blip r:embed="rId3" cstate="print"/>
          <a:srcRect l="3125" t="17513" r="66862" b="15559"/>
          <a:stretch>
            <a:fillRect/>
          </a:stretch>
        </p:blipFill>
        <p:spPr bwMode="auto">
          <a:xfrm>
            <a:off x="1187450" y="0"/>
            <a:ext cx="7345363" cy="68580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164294" name="Text Box 6"/>
          <p:cNvSpPr txBox="1">
            <a:spLocks noChangeArrowheads="1"/>
          </p:cNvSpPr>
          <p:nvPr/>
        </p:nvSpPr>
        <p:spPr bwMode="auto">
          <a:xfrm>
            <a:off x="1476375" y="765175"/>
            <a:ext cx="433388" cy="1187450"/>
          </a:xfrm>
          <a:prstGeom prst="rect">
            <a:avLst/>
          </a:prstGeom>
          <a:solidFill>
            <a:srgbClr val="99FF99"/>
          </a:solidFill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TW" altLang="en-US" b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嚴重度</a:t>
            </a:r>
          </a:p>
        </p:txBody>
      </p:sp>
      <p:sp>
        <p:nvSpPr>
          <p:cNvPr id="1164295" name="Text Box 7"/>
          <p:cNvSpPr txBox="1">
            <a:spLocks noChangeArrowheads="1"/>
          </p:cNvSpPr>
          <p:nvPr/>
        </p:nvSpPr>
        <p:spPr bwMode="auto">
          <a:xfrm>
            <a:off x="1476375" y="3141663"/>
            <a:ext cx="433388" cy="1917700"/>
          </a:xfrm>
          <a:prstGeom prst="rect">
            <a:avLst/>
          </a:prstGeom>
          <a:solidFill>
            <a:srgbClr val="99FF99"/>
          </a:solidFill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TW" altLang="en-US" b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次    </a:t>
            </a:r>
          </a:p>
          <a:p>
            <a:pPr>
              <a:spcBef>
                <a:spcPct val="50000"/>
              </a:spcBef>
              <a:defRPr/>
            </a:pPr>
            <a:endParaRPr lang="zh-TW" altLang="en-US" b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zh-TW" altLang="en-US" b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數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/>
          <p:nvPr/>
        </p:nvPicPr>
        <p:blipFill>
          <a:blip r:embed="rId3" cstate="print"/>
          <a:srcRect l="14931" t="9662" r="53979" b="7246"/>
          <a:stretch>
            <a:fillRect/>
          </a:stretch>
        </p:blipFill>
        <p:spPr bwMode="auto">
          <a:xfrm>
            <a:off x="571472" y="1357298"/>
            <a:ext cx="378621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字方塊 5"/>
          <p:cNvSpPr txBox="1"/>
          <p:nvPr/>
        </p:nvSpPr>
        <p:spPr>
          <a:xfrm>
            <a:off x="500034" y="642918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/>
              <a:t>建立正向行為支持理念</a:t>
            </a:r>
            <a:endParaRPr lang="zh-TW" altLang="en-US" sz="28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500562" y="1357298"/>
            <a:ext cx="4643438" cy="149579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TW" sz="4800" dirty="0">
                <a:solidFill>
                  <a:srgbClr val="000066"/>
                </a:solidFill>
              </a:rPr>
              <a:t>  </a:t>
            </a:r>
            <a:r>
              <a:rPr lang="zh-TW" altLang="en-US" sz="3600" b="0" dirty="0"/>
              <a:t>情緒行為問題處理</a:t>
            </a:r>
          </a:p>
          <a:p>
            <a:pPr>
              <a:spcBef>
                <a:spcPct val="20000"/>
              </a:spcBef>
            </a:pPr>
            <a:r>
              <a:rPr lang="zh-TW" altLang="en-US" sz="3600" b="0" dirty="0"/>
              <a:t>      </a:t>
            </a:r>
            <a:r>
              <a:rPr lang="zh-TW" altLang="en-US" sz="3600" b="0" dirty="0" smtClean="0"/>
              <a:t>  觀念</a:t>
            </a:r>
            <a:r>
              <a:rPr lang="zh-TW" altLang="en-US" sz="3600" b="0" dirty="0"/>
              <a:t>的改變</a:t>
            </a:r>
          </a:p>
        </p:txBody>
      </p:sp>
      <p:sp>
        <p:nvSpPr>
          <p:cNvPr id="7" name="矩形 6"/>
          <p:cNvSpPr/>
          <p:nvPr/>
        </p:nvSpPr>
        <p:spPr>
          <a:xfrm>
            <a:off x="4857752" y="3441680"/>
            <a:ext cx="42862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zh-TW" altLang="en-US" sz="3600" b="0" dirty="0" smtClean="0"/>
              <a:t>摒棄→漠視</a:t>
            </a:r>
          </a:p>
          <a:p>
            <a:pPr>
              <a:spcBef>
                <a:spcPts val="0"/>
              </a:spcBef>
            </a:pPr>
            <a:r>
              <a:rPr lang="zh-TW" altLang="en-US" sz="3600" b="0" dirty="0" smtClean="0"/>
              <a:t>收容→ 訓練</a:t>
            </a:r>
            <a:endParaRPr lang="en-US" altLang="zh-TW" sz="3600" b="0" dirty="0" smtClean="0"/>
          </a:p>
          <a:p>
            <a:pPr>
              <a:spcBef>
                <a:spcPts val="0"/>
              </a:spcBef>
            </a:pPr>
            <a:endParaRPr lang="en-US" altLang="zh-TW" sz="3600" b="0" dirty="0" smtClean="0"/>
          </a:p>
          <a:p>
            <a:pPr>
              <a:spcBef>
                <a:spcPts val="0"/>
              </a:spcBef>
            </a:pPr>
            <a:r>
              <a:rPr lang="zh-TW" altLang="en-US" sz="3600" b="0" dirty="0" smtClean="0"/>
              <a:t>→  正向行為支持</a:t>
            </a:r>
            <a:endParaRPr lang="en-US" altLang="zh-TW" sz="3600" b="0" dirty="0" smtClean="0"/>
          </a:p>
          <a:p>
            <a:pPr>
              <a:spcBef>
                <a:spcPts val="0"/>
              </a:spcBef>
            </a:pPr>
            <a:endParaRPr lang="en-US" altLang="zh-TW" sz="3600" b="0" dirty="0" smtClean="0"/>
          </a:p>
          <a:p>
            <a:pPr>
              <a:spcBef>
                <a:spcPts val="0"/>
              </a:spcBef>
            </a:pPr>
            <a:endParaRPr lang="zh-TW" altLang="en-US" sz="3600" b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zh-TW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915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15007" t="21326" r="15875" b="18239"/>
          <a:stretch>
            <a:fillRect/>
          </a:stretch>
        </p:blipFill>
        <p:spPr>
          <a:xfrm>
            <a:off x="0" y="0"/>
            <a:ext cx="9144000" cy="66690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357158" y="1357298"/>
            <a:ext cx="8572500" cy="14465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4000" b="0" dirty="0"/>
              <a:t>為什麼要紀錄標的行為的</a:t>
            </a:r>
            <a:r>
              <a:rPr lang="zh-TW" altLang="en-US" sz="4000" b="0" dirty="0" smtClean="0"/>
              <a:t>量化資料？</a:t>
            </a:r>
            <a:r>
              <a:rPr lang="zh-TW" altLang="en-US" sz="4800" b="0" dirty="0" smtClean="0"/>
              <a:t>要</a:t>
            </a:r>
            <a:r>
              <a:rPr lang="zh-TW" altLang="en-US" sz="4800" b="0" dirty="0"/>
              <a:t>記多久？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 l="7324" t="10423" r="6250" b="8659"/>
          <a:stretch>
            <a:fillRect/>
          </a:stretch>
        </p:blipFill>
        <p:spPr bwMode="auto">
          <a:xfrm>
            <a:off x="0" y="0"/>
            <a:ext cx="9115425" cy="68580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3" name="圓角矩形圖說文字 2"/>
          <p:cNvSpPr>
            <a:spLocks noChangeArrowheads="1"/>
          </p:cNvSpPr>
          <p:nvPr/>
        </p:nvSpPr>
        <p:spPr bwMode="auto">
          <a:xfrm>
            <a:off x="642938" y="2500313"/>
            <a:ext cx="6016625" cy="1000125"/>
          </a:xfrm>
          <a:prstGeom prst="wedgeRoundRectCallout">
            <a:avLst>
              <a:gd name="adj1" fmla="val 18287"/>
              <a:gd name="adj2" fmla="val -270792"/>
              <a:gd name="adj3" fmla="val 16667"/>
            </a:avLst>
          </a:prstGeom>
          <a:solidFill>
            <a:schemeClr val="tx1"/>
          </a:solidFill>
          <a:ln w="28575" algn="ctr">
            <a:solidFill>
              <a:schemeClr val="bg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algn="ctr"/>
            <a:r>
              <a:rPr lang="zh-TW" altLang="en-US" sz="4800" b="0" dirty="0" smtClean="0">
                <a:solidFill>
                  <a:schemeClr val="bg2"/>
                </a:solidFill>
              </a:rPr>
              <a:t>可依需求自行設計</a:t>
            </a:r>
            <a:endParaRPr lang="zh-TW" altLang="en-US" sz="4800" b="0" dirty="0">
              <a:solidFill>
                <a:schemeClr val="bg2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16232" t="12500" r="53294" b="6250"/>
          <a:stretch>
            <a:fillRect/>
          </a:stretch>
        </p:blipFill>
        <p:spPr bwMode="auto">
          <a:xfrm>
            <a:off x="1071563" y="23813"/>
            <a:ext cx="4929187" cy="683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文字方塊 4"/>
          <p:cNvSpPr txBox="1">
            <a:spLocks noChangeArrowheads="1"/>
          </p:cNvSpPr>
          <p:nvPr/>
        </p:nvSpPr>
        <p:spPr bwMode="auto">
          <a:xfrm>
            <a:off x="6785969" y="214313"/>
            <a:ext cx="1538883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TW" altLang="en-US" sz="4400" dirty="0">
                <a:solidFill>
                  <a:srgbClr val="FFFF00"/>
                </a:solidFill>
                <a:latin typeface="標楷體" pitchFamily="65" charset="-120"/>
              </a:rPr>
              <a:t> </a:t>
            </a:r>
            <a:r>
              <a:rPr lang="zh-TW" altLang="en-US" sz="4400" b="0" dirty="0">
                <a:latin typeface="標楷體" pitchFamily="65" charset="-120"/>
              </a:rPr>
              <a:t>了解並探討標的行為的</a:t>
            </a:r>
            <a:endParaRPr lang="en-US" altLang="zh-TW" sz="4400" b="0" dirty="0">
              <a:latin typeface="標楷體" pitchFamily="65" charset="-120"/>
            </a:endParaRPr>
          </a:p>
          <a:p>
            <a:r>
              <a:rPr lang="zh-TW" altLang="en-US" sz="4400" b="0" dirty="0">
                <a:latin typeface="標楷體" pitchFamily="65" charset="-120"/>
              </a:rPr>
              <a:t>    背景因素、遠因</a:t>
            </a:r>
            <a:r>
              <a:rPr lang="en-US" altLang="zh-TW" sz="4400" b="0" dirty="0">
                <a:latin typeface="標楷體" pitchFamily="65" charset="-120"/>
              </a:rPr>
              <a:t>……</a:t>
            </a:r>
            <a:endParaRPr lang="zh-TW" altLang="en-US" sz="44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7" name="Picture 1"/>
          <p:cNvPicPr>
            <a:picLocks noChangeAspect="1" noChangeArrowheads="1"/>
          </p:cNvPicPr>
          <p:nvPr/>
        </p:nvPicPr>
        <p:blipFill>
          <a:blip r:embed="rId2" cstate="print"/>
          <a:srcRect l="21998" t="12500" r="26116" b="10937"/>
          <a:stretch>
            <a:fillRect/>
          </a:stretch>
        </p:blipFill>
        <p:spPr bwMode="auto">
          <a:xfrm>
            <a:off x="306131" y="285728"/>
            <a:ext cx="8837869" cy="665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j043441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4491038"/>
            <a:ext cx="14986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3929063" y="3929063"/>
            <a:ext cx="4071937" cy="584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200" b="0" dirty="0">
                <a:latin typeface="標楷體" pitchFamily="65" charset="-120"/>
              </a:rPr>
              <a:t>他到底怎麼了？</a:t>
            </a:r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1643063" y="1428750"/>
            <a:ext cx="5572125" cy="7080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4000" b="0" dirty="0">
                <a:latin typeface="標楷體" pitchFamily="65" charset="-120"/>
              </a:rPr>
              <a:t>情緒行為問題的起源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3429000" y="428625"/>
            <a:ext cx="5329238" cy="928688"/>
          </a:xfrm>
        </p:spPr>
        <p:txBody>
          <a:bodyPr/>
          <a:lstStyle/>
          <a:p>
            <a:r>
              <a:rPr lang="zh-TW" altLang="en-US" sz="3200" smtClean="0">
                <a:latin typeface="標楷體" pitchFamily="65" charset="-120"/>
                <a:ea typeface="標楷體" pitchFamily="65" charset="-120"/>
              </a:rPr>
              <a:t>逆勢成長的數據</a:t>
            </a:r>
            <a:r>
              <a:rPr lang="en-US" altLang="zh-TW" sz="3200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3200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sz="3200" smtClean="0">
                <a:latin typeface="標楷體" pitchFamily="65" charset="-120"/>
                <a:ea typeface="標楷體" pitchFamily="65" charset="-120"/>
              </a:rPr>
              <a:t>哪類型最易出現挑戰行為？</a:t>
            </a:r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85813" y="1857375"/>
          <a:ext cx="6286500" cy="4706938"/>
        </p:xfrm>
        <a:graphic>
          <a:graphicData uri="http://schemas.openxmlformats.org/presentationml/2006/ole">
            <p:oleObj spid="_x0000_s3077" name="投影片" r:id="rId3" imgW="4570603" imgH="3427427" progId="PowerPoint.Slide.12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標題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r>
              <a:rPr lang="zh-TW" altLang="en-US" smtClean="0">
                <a:latin typeface="標楷體" pitchFamily="65" charset="-120"/>
                <a:ea typeface="標楷體" pitchFamily="65" charset="-120"/>
              </a:rPr>
              <a:t>猜一猜，這是誰</a:t>
            </a:r>
            <a:r>
              <a:rPr lang="en-US" altLang="zh-TW" smtClean="0"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71500" y="1643063"/>
            <a:ext cx="8229600" cy="4911725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  <a:defRPr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容易發怒，敏感且難以相處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>
              <a:spcAft>
                <a:spcPts val="1200"/>
              </a:spcAft>
              <a:defRPr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對人非常冷酷，無論是餐廳服務生或徹夜相談的友人，說話都不留情面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>
              <a:spcAft>
                <a:spcPts val="1200"/>
              </a:spcAft>
              <a:defRPr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不常洗澡，理由是因為他說他只吃水果，身上不會發出體味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>
              <a:spcAft>
                <a:spcPts val="1200"/>
              </a:spcAft>
              <a:defRPr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經常堅持己見，不惜得罪親朋好友，但也不見得每次都對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>
              <a:spcAft>
                <a:spcPts val="1200"/>
              </a:spcAft>
              <a:defRPr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他有過人的意志力，不斷要求完美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堅持只穿黑衣服、牛仔褲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endParaRPr lang="en-US" altLang="zh-TW" dirty="0" smtClean="0"/>
          </a:p>
          <a:p>
            <a:pPr>
              <a:defRPr/>
            </a:pPr>
            <a:endParaRPr lang="en-US" altLang="zh-TW" dirty="0" smtClean="0"/>
          </a:p>
          <a:p>
            <a:pPr>
              <a:defRPr/>
            </a:pPr>
            <a:endParaRPr lang="en-US" altLang="zh-TW" dirty="0" smtClean="0"/>
          </a:p>
          <a:p>
            <a:pPr>
              <a:defRPr/>
            </a:pPr>
            <a:endParaRPr lang="zh-TW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print"/>
          <a:srcRect l="35175" t="14063" r="31058" b="4688"/>
          <a:stretch>
            <a:fillRect/>
          </a:stretch>
        </p:blipFill>
        <p:spPr bwMode="auto">
          <a:xfrm>
            <a:off x="2000250" y="0"/>
            <a:ext cx="5000625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315" name="文字方塊 2"/>
          <p:cNvSpPr txBox="1">
            <a:spLocks noChangeArrowheads="1"/>
          </p:cNvSpPr>
          <p:nvPr/>
        </p:nvSpPr>
        <p:spPr bwMode="auto">
          <a:xfrm>
            <a:off x="7143750" y="6072188"/>
            <a:ext cx="1000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2000">
                <a:latin typeface="標楷體" pitchFamily="65" charset="-120"/>
              </a:rPr>
              <a:t>蠟筆盒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714375" y="785813"/>
            <a:ext cx="2808288" cy="6461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600" b="0" dirty="0"/>
              <a:t>心智理論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1285875" y="1785938"/>
            <a:ext cx="7270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TW" sz="3200" b="0" dirty="0">
                <a:latin typeface="標楷體" pitchFamily="65" charset="-120"/>
              </a:rPr>
              <a:t>1.</a:t>
            </a:r>
            <a:r>
              <a:rPr lang="zh-TW" altLang="en-US" sz="3200" b="0" dirty="0">
                <a:latin typeface="標楷體" pitchFamily="65" charset="-120"/>
              </a:rPr>
              <a:t>推論他人心智狀態的能力，例如：想法、信念、慾望和意圖等，並運用此能力去解釋他人的想法、知覺及預測他人的行為。</a:t>
            </a:r>
            <a:endParaRPr lang="en-US" altLang="zh-TW" sz="3200" b="0" dirty="0">
              <a:latin typeface="標楷體" pitchFamily="65" charset="-120"/>
            </a:endParaRPr>
          </a:p>
          <a:p>
            <a:pPr marL="342900" indent="-342900">
              <a:spcBef>
                <a:spcPct val="20000"/>
              </a:spcBef>
            </a:pPr>
            <a:endParaRPr lang="en-US" altLang="zh-TW" sz="3200" b="0" dirty="0">
              <a:latin typeface="標楷體" pitchFamily="65" charset="-12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TW" sz="3200" b="0" dirty="0">
                <a:latin typeface="標楷體" pitchFamily="65" charset="-120"/>
              </a:rPr>
              <a:t>2.</a:t>
            </a:r>
            <a:r>
              <a:rPr lang="zh-TW" altLang="en-US" sz="3200" b="0" dirty="0">
                <a:latin typeface="標楷體" pitchFamily="65" charset="-120"/>
              </a:rPr>
              <a:t>心智理論的發展可視為社會互動及人際溝通的先備能力。</a:t>
            </a:r>
            <a:endParaRPr lang="en-US" altLang="zh-TW" sz="3200" b="0" dirty="0">
              <a:latin typeface="標楷體" pitchFamily="65" charset="-120"/>
            </a:endParaRPr>
          </a:p>
          <a:p>
            <a:pPr marL="342900" indent="-342900">
              <a:spcBef>
                <a:spcPct val="20000"/>
              </a:spcBef>
            </a:pPr>
            <a:endParaRPr lang="zh-TW" altLang="en-US" sz="44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8"/>
          <p:cNvSpPr txBox="1">
            <a:spLocks noChangeArrowheads="1"/>
          </p:cNvSpPr>
          <p:nvPr/>
        </p:nvSpPr>
        <p:spPr bwMode="auto">
          <a:xfrm>
            <a:off x="714348" y="714356"/>
            <a:ext cx="6192838" cy="175418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5400" b="0" dirty="0"/>
              <a:t>對問題的看法</a:t>
            </a:r>
            <a:endParaRPr kumimoji="0" lang="en-US" altLang="zh-TW" sz="5400" b="0" dirty="0"/>
          </a:p>
          <a:p>
            <a:r>
              <a:rPr kumimoji="0" lang="zh-TW" altLang="en-US" sz="5400" b="0" dirty="0"/>
              <a:t>決定處理的方法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643042" y="3429000"/>
            <a:ext cx="6929486" cy="204671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zh-TW" altLang="en-US" sz="5400" b="0" dirty="0" smtClean="0"/>
              <a:t>態度</a:t>
            </a:r>
            <a:r>
              <a:rPr kumimoji="0" lang="zh-TW" altLang="en-US" sz="5400" b="0" dirty="0"/>
              <a:t>改變</a:t>
            </a:r>
            <a:endParaRPr kumimoji="0" lang="en-US" altLang="zh-TW" sz="5400" b="0" dirty="0"/>
          </a:p>
          <a:p>
            <a:pPr>
              <a:spcBef>
                <a:spcPts val="3000"/>
              </a:spcBef>
            </a:pPr>
            <a:r>
              <a:rPr kumimoji="0" lang="zh-TW" altLang="en-US" sz="4800" b="0" dirty="0" smtClean="0"/>
              <a:t>孩子的</a:t>
            </a:r>
            <a:r>
              <a:rPr kumimoji="0" lang="zh-TW" altLang="en-US" sz="4800" b="0" dirty="0"/>
              <a:t>人生跟著改變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6215074" y="6143644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0" dirty="0" smtClean="0"/>
              <a:t>實例：阿貴上學記</a:t>
            </a:r>
            <a:endParaRPr lang="zh-TW" altLang="en-US" b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428750" y="5500688"/>
            <a:ext cx="6551613" cy="584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TW" altLang="en-US" sz="3200" b="0" dirty="0">
                <a:latin typeface="Garamond" pitchFamily="18" charset="0"/>
              </a:rPr>
              <a:t>違抗、干擾、攻擊、破壞</a:t>
            </a:r>
            <a:r>
              <a:rPr lang="en-US" altLang="zh-TW" sz="3200" b="0" dirty="0">
                <a:latin typeface="Garamond" pitchFamily="18" charset="0"/>
              </a:rPr>
              <a:t>---</a:t>
            </a:r>
            <a:r>
              <a:rPr lang="zh-TW" altLang="en-US" sz="3200" b="0" dirty="0">
                <a:latin typeface="Garamond" pitchFamily="18" charset="0"/>
              </a:rPr>
              <a:t>等行為</a:t>
            </a:r>
            <a:endParaRPr lang="en-US" altLang="zh-TW" sz="3200" b="0" dirty="0">
              <a:latin typeface="Garamond" pitchFamily="18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000250" y="2786063"/>
            <a:ext cx="6840538" cy="584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TW" altLang="en-US" sz="3200" b="0" dirty="0">
                <a:latin typeface="Garamond" pitchFamily="18" charset="0"/>
              </a:rPr>
              <a:t>焦慮、挫折、退縮、憤怒</a:t>
            </a:r>
            <a:r>
              <a:rPr lang="en-US" altLang="zh-TW" sz="3200" b="0" dirty="0">
                <a:latin typeface="Garamond" pitchFamily="18" charset="0"/>
              </a:rPr>
              <a:t>---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1357313" y="4572000"/>
            <a:ext cx="6480175" cy="584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TW" altLang="en-US" sz="3200" b="0" dirty="0">
                <a:latin typeface="Garamond" pitchFamily="18" charset="0"/>
              </a:rPr>
              <a:t>自信心低落、自我形象差</a:t>
            </a:r>
            <a:r>
              <a:rPr lang="en-US" altLang="zh-TW" sz="3200" b="0" dirty="0">
                <a:latin typeface="Garamond" pitchFamily="18" charset="0"/>
              </a:rPr>
              <a:t>---   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2071688" y="3714750"/>
            <a:ext cx="5400675" cy="584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TW" altLang="en-US" sz="3200" b="0" dirty="0">
                <a:latin typeface="Garamond" pitchFamily="18" charset="0"/>
              </a:rPr>
              <a:t>仰求外助、習得無助</a:t>
            </a:r>
            <a:r>
              <a:rPr lang="en-US" altLang="zh-TW" sz="3200" b="0" dirty="0">
                <a:latin typeface="Garamond" pitchFamily="18" charset="0"/>
              </a:rPr>
              <a:t>---</a:t>
            </a:r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357188" y="1143000"/>
            <a:ext cx="7858125" cy="70802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TW" altLang="en-US" sz="4000" dirty="0">
                <a:latin typeface="Garamond" pitchFamily="18" charset="0"/>
              </a:rPr>
              <a:t>     </a:t>
            </a:r>
            <a:r>
              <a:rPr lang="zh-TW" altLang="en-US" sz="4000" b="0" dirty="0">
                <a:latin typeface="Garamond" pitchFamily="18" charset="0"/>
              </a:rPr>
              <a:t>常出現的情緒行為挑戰：</a:t>
            </a:r>
            <a:endParaRPr lang="en-US" altLang="zh-TW" sz="4000" b="0" dirty="0">
              <a:latin typeface="Garamond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611188" y="765175"/>
            <a:ext cx="2808287" cy="82391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4800" b="0" dirty="0">
                <a:latin typeface="標楷體" pitchFamily="65" charset="-120"/>
              </a:rPr>
              <a:t>小結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57313" y="1000125"/>
            <a:ext cx="8137525" cy="5257800"/>
            <a:chOff x="950" y="1129"/>
            <a:chExt cx="4445" cy="3312"/>
          </a:xfrm>
        </p:grpSpPr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1223" y="1849"/>
              <a:ext cx="3269" cy="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r>
                <a:rPr lang="zh-TW" altLang="en-US" sz="3600" b="0" dirty="0">
                  <a:latin typeface="標楷體" pitchFamily="65" charset="-120"/>
                </a:rPr>
                <a:t>生物心理社會模式</a:t>
              </a:r>
            </a:p>
            <a:p>
              <a:pPr marL="342900" indent="-342900">
                <a:spcBef>
                  <a:spcPct val="20000"/>
                </a:spcBef>
              </a:pPr>
              <a:r>
                <a:rPr lang="zh-TW" altLang="en-US" sz="3600" b="0" dirty="0">
                  <a:latin typeface="標楷體" pitchFamily="65" charset="-120"/>
                </a:rPr>
                <a:t>  </a:t>
              </a:r>
              <a:r>
                <a:rPr lang="en-US" altLang="zh-TW" sz="3600" b="0" dirty="0">
                  <a:latin typeface="標楷體" pitchFamily="65" charset="-120"/>
                </a:rPr>
                <a:t>(</a:t>
              </a:r>
              <a:r>
                <a:rPr lang="en-US" altLang="zh-TW" sz="3600" b="0" dirty="0" err="1">
                  <a:latin typeface="標楷體" pitchFamily="65" charset="-120"/>
                </a:rPr>
                <a:t>Biopsychosocial</a:t>
              </a:r>
              <a:r>
                <a:rPr lang="en-US" altLang="zh-TW" sz="3600" b="0" dirty="0">
                  <a:latin typeface="標楷體" pitchFamily="65" charset="-120"/>
                </a:rPr>
                <a:t> Model)</a:t>
              </a:r>
            </a:p>
            <a:p>
              <a:pPr marL="342900" indent="-342900">
                <a:spcBef>
                  <a:spcPct val="20000"/>
                </a:spcBef>
              </a:pPr>
              <a:r>
                <a:rPr lang="en-US" altLang="zh-TW" sz="3600" b="0" dirty="0">
                  <a:latin typeface="標楷體" pitchFamily="65" charset="-120"/>
                </a:rPr>
                <a:t>  </a:t>
              </a:r>
              <a:r>
                <a:rPr lang="zh-TW" altLang="en-US" sz="3200" b="0" dirty="0">
                  <a:solidFill>
                    <a:srgbClr val="000066"/>
                  </a:solidFill>
                  <a:latin typeface="標楷體" pitchFamily="65" charset="-120"/>
                </a:rPr>
                <a:t>生物化學因素</a:t>
              </a:r>
            </a:p>
            <a:p>
              <a:pPr marL="342900" indent="-342900">
                <a:spcBef>
                  <a:spcPct val="20000"/>
                </a:spcBef>
              </a:pPr>
              <a:r>
                <a:rPr lang="zh-TW" altLang="en-US" sz="3200" b="0" dirty="0">
                  <a:solidFill>
                    <a:srgbClr val="000066"/>
                  </a:solidFill>
                  <a:latin typeface="標楷體" pitchFamily="65" charset="-120"/>
                </a:rPr>
                <a:t>   心理因素</a:t>
              </a:r>
            </a:p>
            <a:p>
              <a:pPr marL="342900" indent="-342900">
                <a:spcBef>
                  <a:spcPct val="20000"/>
                </a:spcBef>
              </a:pPr>
              <a:r>
                <a:rPr lang="zh-TW" altLang="en-US" sz="3200" b="0" dirty="0">
                  <a:solidFill>
                    <a:srgbClr val="000066"/>
                  </a:solidFill>
                  <a:latin typeface="標楷體" pitchFamily="65" charset="-120"/>
                </a:rPr>
                <a:t>   社會文化因素</a:t>
              </a: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950" y="1129"/>
              <a:ext cx="4445" cy="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ctr"/>
              <a:r>
                <a:rPr lang="en-US" altLang="zh-TW" sz="2800" b="0" dirty="0">
                  <a:solidFill>
                    <a:srgbClr val="003300"/>
                  </a:solidFill>
                  <a:latin typeface="標楷體" pitchFamily="65" charset="-120"/>
                </a:rPr>
                <a:t>〜</a:t>
              </a:r>
              <a:r>
                <a:rPr lang="zh-TW" altLang="en-US" sz="2800" b="0" dirty="0">
                  <a:solidFill>
                    <a:srgbClr val="003300"/>
                  </a:solidFill>
                  <a:latin typeface="標楷體" pitchFamily="65" charset="-120"/>
                </a:rPr>
                <a:t>問題的起源</a:t>
              </a:r>
              <a:r>
                <a:rPr lang="en-US" altLang="zh-TW" sz="2800" b="0" dirty="0">
                  <a:solidFill>
                    <a:srgbClr val="003300"/>
                  </a:solidFill>
                  <a:latin typeface="標楷體" pitchFamily="65" charset="-120"/>
                </a:rPr>
                <a:t>〜</a:t>
              </a:r>
            </a:p>
          </p:txBody>
        </p:sp>
      </p:grpSp>
      <p:sp>
        <p:nvSpPr>
          <p:cNvPr id="16388" name="文字方塊 7"/>
          <p:cNvSpPr txBox="1">
            <a:spLocks noChangeArrowheads="1"/>
          </p:cNvSpPr>
          <p:nvPr/>
        </p:nvSpPr>
        <p:spPr bwMode="auto">
          <a:xfrm>
            <a:off x="4857750" y="3786188"/>
            <a:ext cx="4000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4000" b="0" dirty="0" smtClean="0">
                <a:latin typeface="標楷體" pitchFamily="65" charset="-120"/>
              </a:rPr>
              <a:t>(</a:t>
            </a:r>
            <a:r>
              <a:rPr lang="zh-TW" altLang="en-US" sz="4000" b="0" dirty="0" smtClean="0">
                <a:latin typeface="標楷體" pitchFamily="65" charset="-120"/>
              </a:rPr>
              <a:t>感官</a:t>
            </a:r>
            <a:r>
              <a:rPr lang="zh-TW" altLang="en-US" sz="4000" b="0" dirty="0">
                <a:latin typeface="標楷體" pitchFamily="65" charset="-120"/>
              </a:rPr>
              <a:t>知覺</a:t>
            </a:r>
            <a:r>
              <a:rPr lang="zh-TW" altLang="en-US" sz="4000" b="0" dirty="0" smtClean="0">
                <a:latin typeface="標楷體" pitchFamily="65" charset="-120"/>
              </a:rPr>
              <a:t>異常</a:t>
            </a:r>
            <a:r>
              <a:rPr lang="en-US" altLang="zh-TW" sz="4000" b="0" dirty="0" smtClean="0">
                <a:latin typeface="標楷體" pitchFamily="65" charset="-120"/>
              </a:rPr>
              <a:t>)</a:t>
            </a:r>
            <a:endParaRPr lang="zh-TW" altLang="en-US" sz="40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8"/>
          <p:cNvSpPr txBox="1">
            <a:spLocks noChangeArrowheads="1"/>
          </p:cNvSpPr>
          <p:nvPr/>
        </p:nvSpPr>
        <p:spPr bwMode="auto">
          <a:xfrm>
            <a:off x="928688" y="1071563"/>
            <a:ext cx="6192837" cy="175418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5400" b="0" dirty="0">
                <a:latin typeface="標楷體" pitchFamily="65" charset="-120"/>
              </a:rPr>
              <a:t>對問題的看法</a:t>
            </a:r>
            <a:endParaRPr kumimoji="0" lang="en-US" altLang="zh-TW" sz="5400" b="0" dirty="0">
              <a:latin typeface="標楷體" pitchFamily="65" charset="-120"/>
            </a:endParaRPr>
          </a:p>
          <a:p>
            <a:r>
              <a:rPr kumimoji="0" lang="zh-TW" altLang="en-US" sz="5400" b="0" dirty="0">
                <a:latin typeface="標楷體" pitchFamily="65" charset="-120"/>
              </a:rPr>
              <a:t>決定處理的方法</a:t>
            </a:r>
          </a:p>
        </p:txBody>
      </p:sp>
      <p:sp>
        <p:nvSpPr>
          <p:cNvPr id="17411" name="矩形 5"/>
          <p:cNvSpPr>
            <a:spLocks noChangeArrowheads="1"/>
          </p:cNvSpPr>
          <p:nvPr/>
        </p:nvSpPr>
        <p:spPr bwMode="auto">
          <a:xfrm>
            <a:off x="2857500" y="3786188"/>
            <a:ext cx="55006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zh-TW" sz="4000" b="0" dirty="0" smtClean="0">
                <a:latin typeface="標楷體" pitchFamily="65" charset="-120"/>
              </a:rPr>
              <a:t>(</a:t>
            </a:r>
            <a:r>
              <a:rPr kumimoji="0" lang="zh-TW" altLang="en-US" sz="4000" b="0" dirty="0" smtClean="0">
                <a:latin typeface="標楷體" pitchFamily="65" charset="-120"/>
              </a:rPr>
              <a:t>其實</a:t>
            </a:r>
            <a:r>
              <a:rPr kumimoji="0" lang="zh-TW" altLang="en-US" sz="4000" b="0" dirty="0">
                <a:latin typeface="標楷體" pitchFamily="65" charset="-120"/>
              </a:rPr>
              <a:t>我已懂了你的</a:t>
            </a:r>
            <a:r>
              <a:rPr kumimoji="0" lang="zh-TW" altLang="en-US" sz="4000" b="0" dirty="0" smtClean="0">
                <a:latin typeface="標楷體" pitchFamily="65" charset="-120"/>
              </a:rPr>
              <a:t>心</a:t>
            </a:r>
            <a:r>
              <a:rPr kumimoji="0" lang="en-US" altLang="zh-TW" sz="4000" b="0" dirty="0" smtClean="0">
                <a:latin typeface="標楷體" pitchFamily="65" charset="-120"/>
              </a:rPr>
              <a:t>)</a:t>
            </a:r>
          </a:p>
          <a:p>
            <a:endParaRPr kumimoji="0" lang="en-US" altLang="zh-TW" sz="4000" b="0" dirty="0" smtClean="0">
              <a:latin typeface="標楷體" pitchFamily="65" charset="-120"/>
            </a:endParaRPr>
          </a:p>
          <a:p>
            <a:endParaRPr kumimoji="0" lang="en-US" altLang="zh-TW" sz="4000" b="0" dirty="0" smtClean="0">
              <a:latin typeface="標楷體" pitchFamily="65" charset="-120"/>
            </a:endParaRPr>
          </a:p>
          <a:p>
            <a:r>
              <a:rPr kumimoji="0" lang="zh-TW" altLang="en-US" sz="4000" b="0" dirty="0" smtClean="0">
                <a:latin typeface="標楷體" pitchFamily="65" charset="-120"/>
              </a:rPr>
              <a:t>              </a:t>
            </a:r>
            <a:r>
              <a:rPr kumimoji="0" lang="zh-TW" altLang="en-US" sz="2800" b="0" dirty="0" smtClean="0">
                <a:latin typeface="標楷體" pitchFamily="65" charset="-120"/>
              </a:rPr>
              <a:t>畫畫看？</a:t>
            </a:r>
            <a:endParaRPr kumimoji="0" lang="zh-TW" altLang="en-US" sz="28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428564" y="214290"/>
            <a:ext cx="8715436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TW" altLang="en-US" sz="3200" b="0" dirty="0" smtClean="0"/>
              <a:t>資訊來源應</a:t>
            </a:r>
            <a:r>
              <a:rPr lang="zh-TW" altLang="en-US" sz="3600" dirty="0" smtClean="0"/>
              <a:t>詳閱並彙整、分析</a:t>
            </a:r>
            <a:r>
              <a:rPr lang="zh-TW" altLang="en-US" sz="3200" b="0" dirty="0" smtClean="0"/>
              <a:t>個案的相關原始資料，原始資料如：</a:t>
            </a:r>
          </a:p>
          <a:p>
            <a:r>
              <a:rPr lang="en-US" sz="3200" b="0" dirty="0" smtClean="0"/>
              <a:t> </a:t>
            </a:r>
            <a:r>
              <a:rPr lang="zh-TW" altLang="en-US" sz="3200" dirty="0" smtClean="0"/>
              <a:t>觀察與訪談</a:t>
            </a:r>
            <a:r>
              <a:rPr lang="zh-TW" altLang="en-US" sz="3200" b="0" dirty="0" smtClean="0"/>
              <a:t>：個案基本資料、家長晤談記錄</a:t>
            </a:r>
            <a:endParaRPr lang="en-US" altLang="zh-TW" sz="3200" b="0" dirty="0" smtClean="0"/>
          </a:p>
          <a:p>
            <a:r>
              <a:rPr lang="zh-TW" altLang="en-US" sz="3200" b="0" dirty="0" smtClean="0"/>
              <a:t>                          家庭訪問紀錄、個案會議記錄</a:t>
            </a:r>
            <a:endParaRPr lang="en-US" altLang="zh-TW" sz="3200" b="0" dirty="0" smtClean="0"/>
          </a:p>
          <a:p>
            <a:r>
              <a:rPr lang="zh-TW" altLang="en-US" sz="3200" b="0" dirty="0" smtClean="0"/>
              <a:t>                          行為觀察記錄、行為輔導紀錄</a:t>
            </a:r>
            <a:endParaRPr lang="en-US" altLang="zh-TW" sz="3200" b="0" dirty="0" smtClean="0"/>
          </a:p>
          <a:p>
            <a:r>
              <a:rPr lang="zh-TW" altLang="en-US" sz="3200" b="0" dirty="0" smtClean="0"/>
              <a:t>                          行為功能分析訪問表、個別化</a:t>
            </a:r>
            <a:endParaRPr lang="en-US" altLang="zh-TW" sz="3200" b="0" dirty="0" smtClean="0"/>
          </a:p>
          <a:p>
            <a:r>
              <a:rPr lang="zh-TW" altLang="en-US" sz="3200" b="0" dirty="0" smtClean="0"/>
              <a:t>                          教育</a:t>
            </a:r>
            <a:r>
              <a:rPr lang="en-US" sz="3200" b="0" dirty="0" smtClean="0"/>
              <a:t>/</a:t>
            </a:r>
            <a:r>
              <a:rPr lang="zh-TW" altLang="en-US" sz="3200" b="0" dirty="0" smtClean="0"/>
              <a:t>服務計畫</a:t>
            </a:r>
            <a:r>
              <a:rPr lang="en-US" sz="3200" b="0" dirty="0" smtClean="0"/>
              <a:t>---</a:t>
            </a:r>
            <a:r>
              <a:rPr lang="zh-TW" altLang="en-US" sz="3200" b="0" dirty="0" smtClean="0"/>
              <a:t>等</a:t>
            </a:r>
          </a:p>
          <a:p>
            <a:r>
              <a:rPr lang="zh-TW" altLang="en-US" sz="3200" dirty="0" smtClean="0"/>
              <a:t>測驗與評估：</a:t>
            </a:r>
            <a:r>
              <a:rPr lang="zh-TW" altLang="en-US" sz="3200" b="0" dirty="0" smtClean="0"/>
              <a:t>醫療診斷證明、發展測驗、相關</a:t>
            </a:r>
            <a:endParaRPr lang="en-US" altLang="zh-TW" sz="3200" b="0" dirty="0" smtClean="0"/>
          </a:p>
          <a:p>
            <a:r>
              <a:rPr lang="zh-TW" altLang="en-US" sz="3200" b="0" dirty="0" smtClean="0"/>
              <a:t>                         專業評估、健康檢查</a:t>
            </a:r>
            <a:r>
              <a:rPr lang="en-US" sz="3200" b="0" dirty="0" smtClean="0"/>
              <a:t>---</a:t>
            </a:r>
            <a:r>
              <a:rPr lang="zh-TW" altLang="en-US" sz="3200" b="0" dirty="0" smtClean="0"/>
              <a:t>等</a:t>
            </a:r>
          </a:p>
          <a:p>
            <a:r>
              <a:rPr lang="zh-TW" altLang="en-US" sz="3200" dirty="0" smtClean="0"/>
              <a:t>調查與檢核</a:t>
            </a:r>
            <a:r>
              <a:rPr lang="zh-TW" altLang="en-US" sz="3200" b="0" dirty="0" smtClean="0"/>
              <a:t>：轉銜或轉介表、家庭環境調查表</a:t>
            </a:r>
            <a:endParaRPr lang="en-US" altLang="zh-TW" sz="3200" b="0" dirty="0" smtClean="0"/>
          </a:p>
          <a:p>
            <a:r>
              <a:rPr lang="zh-TW" altLang="en-US" sz="3200" b="0" dirty="0" smtClean="0"/>
              <a:t>                         藥物服用紀錄、動機評量表</a:t>
            </a:r>
            <a:endParaRPr lang="en-US" altLang="zh-TW" sz="3200" b="0" dirty="0" smtClean="0"/>
          </a:p>
          <a:p>
            <a:r>
              <a:rPr lang="zh-TW" altLang="en-US" sz="3200" b="0" dirty="0" smtClean="0"/>
              <a:t>                         增強物調查表</a:t>
            </a:r>
            <a:r>
              <a:rPr lang="en-US" sz="3200" b="0" dirty="0" smtClean="0"/>
              <a:t>---</a:t>
            </a:r>
            <a:r>
              <a:rPr lang="zh-TW" altLang="en-US" sz="3200" b="0" dirty="0" smtClean="0"/>
              <a:t>等</a:t>
            </a:r>
          </a:p>
          <a:p>
            <a:endParaRPr lang="zh-TW" altLang="en-US" sz="3200" b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5" descr="j0389218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202821"/>
            <a:ext cx="1743062" cy="213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56" y="3071810"/>
            <a:ext cx="6870700" cy="1600200"/>
          </a:xfrm>
        </p:spPr>
        <p:txBody>
          <a:bodyPr/>
          <a:lstStyle/>
          <a:p>
            <a:pPr eaLnBrk="1" hangingPunct="1"/>
            <a:r>
              <a:rPr lang="zh-TW" altLang="en-US" dirty="0" smtClean="0">
                <a:ea typeface="標楷體" pitchFamily="65" charset="-120"/>
              </a:rPr>
              <a:t>原來我也可以這樣說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title"/>
          </p:nvPr>
        </p:nvSpPr>
        <p:spPr>
          <a:xfrm>
            <a:off x="1187450" y="-171450"/>
            <a:ext cx="4806950" cy="1009650"/>
          </a:xfrm>
        </p:spPr>
        <p:txBody>
          <a:bodyPr/>
          <a:lstStyle/>
          <a:p>
            <a:pPr eaLnBrk="1" hangingPunct="1"/>
            <a:r>
              <a:rPr lang="zh-TW" altLang="en-US" sz="3200" dirty="0" smtClean="0">
                <a:ea typeface="標楷體" pitchFamily="65" charset="-120"/>
              </a:rPr>
              <a:t>比比看，差別在哪裡？</a:t>
            </a:r>
          </a:p>
        </p:txBody>
      </p:sp>
      <p:sp>
        <p:nvSpPr>
          <p:cNvPr id="56323" name="Rectangle 6"/>
          <p:cNvSpPr>
            <a:spLocks noGrp="1" noChangeArrowheads="1"/>
          </p:cNvSpPr>
          <p:nvPr>
            <p:ph idx="1"/>
          </p:nvPr>
        </p:nvSpPr>
        <p:spPr>
          <a:xfrm>
            <a:off x="395288" y="1700213"/>
            <a:ext cx="3744912" cy="4681537"/>
          </a:xfrm>
        </p:spPr>
        <p:txBody>
          <a:bodyPr/>
          <a:lstStyle/>
          <a:p>
            <a:pPr eaLnBrk="1" hangingPunct="1"/>
            <a:r>
              <a:rPr lang="zh-TW" altLang="en-US" smtClean="0">
                <a:ea typeface="標楷體" pitchFamily="65" charset="-120"/>
              </a:rPr>
              <a:t>他沒有口語能力</a:t>
            </a:r>
          </a:p>
          <a:p>
            <a:pPr eaLnBrk="1" hangingPunct="1"/>
            <a:endParaRPr lang="zh-TW" altLang="en-US" smtClean="0">
              <a:ea typeface="標楷體" pitchFamily="65" charset="-120"/>
            </a:endParaRPr>
          </a:p>
          <a:p>
            <a:pPr eaLnBrk="1" hangingPunct="1"/>
            <a:r>
              <a:rPr lang="zh-TW" altLang="en-US" smtClean="0">
                <a:ea typeface="標楷體" pitchFamily="65" charset="-120"/>
              </a:rPr>
              <a:t>他不會自己吃飯</a:t>
            </a:r>
          </a:p>
          <a:p>
            <a:pPr eaLnBrk="1" hangingPunct="1"/>
            <a:endParaRPr lang="zh-TW" altLang="en-US" smtClean="0">
              <a:ea typeface="標楷體" pitchFamily="65" charset="-120"/>
            </a:endParaRPr>
          </a:p>
          <a:p>
            <a:pPr eaLnBrk="1" hangingPunct="1"/>
            <a:r>
              <a:rPr kumimoji="0" lang="zh-TW" altLang="en-US" smtClean="0">
                <a:ea typeface="標楷體" pitchFamily="65" charset="-120"/>
              </a:rPr>
              <a:t>他其實很聰明</a:t>
            </a:r>
          </a:p>
          <a:p>
            <a:pPr eaLnBrk="1" hangingPunct="1"/>
            <a:endParaRPr kumimoji="0" lang="zh-TW" altLang="en-US" smtClean="0">
              <a:ea typeface="標楷體" pitchFamily="65" charset="-120"/>
            </a:endParaRPr>
          </a:p>
          <a:p>
            <a:pPr eaLnBrk="1" hangingPunct="1"/>
            <a:r>
              <a:rPr kumimoji="0" lang="zh-TW" altLang="en-US" smtClean="0">
                <a:ea typeface="標楷體" pitchFamily="65" charset="-120"/>
              </a:rPr>
              <a:t>他只會走來走去</a:t>
            </a:r>
          </a:p>
        </p:txBody>
      </p:sp>
      <p:pic>
        <p:nvPicPr>
          <p:cNvPr id="56324" name="Picture 4" descr="p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76250"/>
            <a:ext cx="719138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7191" name="Rectangle 7"/>
          <p:cNvSpPr>
            <a:spLocks noChangeArrowheads="1"/>
          </p:cNvSpPr>
          <p:nvPr/>
        </p:nvSpPr>
        <p:spPr bwMode="auto">
          <a:xfrm>
            <a:off x="4786313" y="1500188"/>
            <a:ext cx="4000500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zh-TW" altLang="en-US" sz="3000" b="0" dirty="0">
                <a:latin typeface="標楷體" pitchFamily="65" charset="-120"/>
              </a:rPr>
              <a:t>他會用</a:t>
            </a:r>
            <a:r>
              <a:rPr lang="en-US" altLang="zh-TW" sz="3000" b="0" dirty="0">
                <a:latin typeface="標楷體" pitchFamily="65" charset="-120"/>
              </a:rPr>
              <a:t>3-5</a:t>
            </a:r>
            <a:r>
              <a:rPr lang="zh-TW" altLang="en-US" sz="3000" b="0" dirty="0">
                <a:latin typeface="標楷體" pitchFamily="65" charset="-120"/>
              </a:rPr>
              <a:t>個動作表達需求，如：吃、喝、尿尿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zh-TW" altLang="en-US" sz="3000" b="0" dirty="0">
                <a:latin typeface="標楷體" pitchFamily="65" charset="-120"/>
              </a:rPr>
              <a:t>餵他吃飯時，他會打開嘴巴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kumimoji="0" lang="zh-TW" altLang="en-US" sz="3000" b="0" dirty="0">
                <a:latin typeface="標楷體" pitchFamily="65" charset="-120"/>
              </a:rPr>
              <a:t>他離開位子前會看看老師</a:t>
            </a:r>
            <a:endParaRPr lang="zh-TW" altLang="en-US" sz="3000" b="0" dirty="0">
              <a:latin typeface="標楷體" pitchFamily="65" charset="-120"/>
            </a:endParaRP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kumimoji="0" lang="zh-TW" altLang="en-US" sz="3000" b="0" dirty="0">
                <a:latin typeface="標楷體" pitchFamily="65" charset="-120"/>
              </a:rPr>
              <a:t>他上課時有</a:t>
            </a:r>
            <a:r>
              <a:rPr kumimoji="0" lang="en-US" altLang="zh-TW" sz="3000" b="0" dirty="0">
                <a:latin typeface="標楷體" pitchFamily="65" charset="-120"/>
              </a:rPr>
              <a:t>10%</a:t>
            </a:r>
            <a:r>
              <a:rPr kumimoji="0" lang="zh-TW" altLang="en-US" sz="3000" b="0" dirty="0">
                <a:latin typeface="標楷體" pitchFamily="65" charset="-120"/>
              </a:rPr>
              <a:t>的時間可以坐在位子上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4806950" cy="1009650"/>
          </a:xfrm>
        </p:spPr>
        <p:txBody>
          <a:bodyPr/>
          <a:lstStyle/>
          <a:p>
            <a:pPr eaLnBrk="1" hangingPunct="1"/>
            <a:r>
              <a:rPr lang="zh-TW" altLang="en-US" sz="3200" smtClean="0">
                <a:ea typeface="標楷體" pitchFamily="65" charset="-120"/>
              </a:rPr>
              <a:t>比比看，差別在哪裡？</a:t>
            </a:r>
          </a:p>
        </p:txBody>
      </p:sp>
      <p:sp>
        <p:nvSpPr>
          <p:cNvPr id="57347" name="Rectangle 6"/>
          <p:cNvSpPr>
            <a:spLocks noGrp="1" noChangeArrowheads="1"/>
          </p:cNvSpPr>
          <p:nvPr>
            <p:ph idx="1"/>
          </p:nvPr>
        </p:nvSpPr>
        <p:spPr>
          <a:xfrm>
            <a:off x="468313" y="2636838"/>
            <a:ext cx="3744912" cy="4681537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kumimoji="0" lang="zh-TW" altLang="en-US" dirty="0" smtClean="0">
                <a:ea typeface="標楷體" pitchFamily="65" charset="-120"/>
              </a:rPr>
              <a:t>他愛管閒事</a:t>
            </a:r>
          </a:p>
          <a:p>
            <a:pPr eaLnBrk="1" hangingPunct="1">
              <a:spcBef>
                <a:spcPct val="50000"/>
              </a:spcBef>
            </a:pPr>
            <a:r>
              <a:rPr kumimoji="0" lang="zh-TW" altLang="en-US" dirty="0" smtClean="0">
                <a:ea typeface="標楷體" pitchFamily="65" charset="-120"/>
              </a:rPr>
              <a:t>他四肢發達</a:t>
            </a:r>
          </a:p>
          <a:p>
            <a:pPr eaLnBrk="1" hangingPunct="1">
              <a:spcBef>
                <a:spcPct val="50000"/>
              </a:spcBef>
            </a:pPr>
            <a:r>
              <a:rPr lang="zh-TW" altLang="en-US" dirty="0" smtClean="0">
                <a:ea typeface="標楷體" pitchFamily="65" charset="-120"/>
              </a:rPr>
              <a:t>他喜歡生氣</a:t>
            </a:r>
          </a:p>
        </p:txBody>
      </p:sp>
      <p:pic>
        <p:nvPicPr>
          <p:cNvPr id="57348" name="Picture 4" descr="p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428625"/>
            <a:ext cx="7191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7" name="Rectangle 7"/>
          <p:cNvSpPr>
            <a:spLocks noChangeArrowheads="1"/>
          </p:cNvSpPr>
          <p:nvPr/>
        </p:nvSpPr>
        <p:spPr bwMode="auto">
          <a:xfrm>
            <a:off x="3786182" y="1357298"/>
            <a:ext cx="5000660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zh-TW" altLang="en-US" sz="3200" b="0" u="sng" dirty="0" smtClean="0">
                <a:latin typeface="標楷體" pitchFamily="65" charset="-120"/>
              </a:rPr>
              <a:t>他</a:t>
            </a:r>
            <a:r>
              <a:rPr lang="zh-TW" altLang="en-US" sz="3200" b="0" u="sng" strike="sngStrike" dirty="0" smtClean="0">
                <a:latin typeface="標楷體" pitchFamily="65" charset="-120"/>
              </a:rPr>
              <a:t>常常</a:t>
            </a:r>
            <a:r>
              <a:rPr lang="zh-TW" altLang="en-US" sz="3200" b="0" dirty="0">
                <a:latin typeface="標楷體" pitchFamily="65" charset="-120"/>
              </a:rPr>
              <a:t>放下自己正在做的事情，而去參與別人的活動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zh-TW" altLang="en-US" sz="3200" b="0" dirty="0">
                <a:latin typeface="標楷體" pitchFamily="65" charset="-120"/>
              </a:rPr>
              <a:t>他可以負重</a:t>
            </a:r>
            <a:r>
              <a:rPr lang="en-US" altLang="zh-TW" sz="3200" b="0" dirty="0">
                <a:latin typeface="標楷體" pitchFamily="65" charset="-120"/>
              </a:rPr>
              <a:t>50kg</a:t>
            </a:r>
            <a:r>
              <a:rPr lang="zh-TW" altLang="en-US" sz="3200" b="0" dirty="0">
                <a:latin typeface="標楷體" pitchFamily="65" charset="-120"/>
              </a:rPr>
              <a:t>，</a:t>
            </a:r>
            <a:r>
              <a:rPr lang="en-US" altLang="zh-TW" sz="3200" b="0" dirty="0">
                <a:latin typeface="標楷體" pitchFamily="65" charset="-120"/>
              </a:rPr>
              <a:t>100</a:t>
            </a:r>
            <a:r>
              <a:rPr lang="zh-TW" altLang="en-US" sz="3200" b="0" dirty="0">
                <a:latin typeface="標楷體" pitchFamily="65" charset="-120"/>
              </a:rPr>
              <a:t>公尺跑</a:t>
            </a:r>
            <a:r>
              <a:rPr lang="en-US" altLang="zh-TW" sz="3200" b="0" dirty="0">
                <a:latin typeface="標楷體" pitchFamily="65" charset="-120"/>
              </a:rPr>
              <a:t>15</a:t>
            </a:r>
            <a:r>
              <a:rPr lang="zh-TW" altLang="en-US" sz="3200" b="0" dirty="0">
                <a:latin typeface="標楷體" pitchFamily="65" charset="-120"/>
              </a:rPr>
              <a:t>秒</a:t>
            </a:r>
            <a:endParaRPr lang="en-US" altLang="zh-TW" sz="3200" b="0" dirty="0">
              <a:latin typeface="標楷體" pitchFamily="65" charset="-120"/>
            </a:endParaRP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kumimoji="0" lang="zh-TW" altLang="en-US" sz="3200" b="0" dirty="0">
                <a:latin typeface="標楷體" pitchFamily="65" charset="-120"/>
              </a:rPr>
              <a:t>他一天當中，平均約有</a:t>
            </a:r>
            <a:r>
              <a:rPr kumimoji="0" lang="en-US" altLang="zh-TW" sz="3200" b="0" dirty="0">
                <a:latin typeface="標楷體" pitchFamily="65" charset="-120"/>
              </a:rPr>
              <a:t>70%</a:t>
            </a:r>
            <a:r>
              <a:rPr kumimoji="0" lang="zh-TW" altLang="en-US" sz="3200" b="0" dirty="0">
                <a:latin typeface="標楷體" pitchFamily="65" charset="-120"/>
              </a:rPr>
              <a:t>的時間，顯出皺眉嘟嘴的表情；約有</a:t>
            </a:r>
            <a:r>
              <a:rPr kumimoji="0" lang="en-US" altLang="zh-TW" sz="3200" b="0" dirty="0">
                <a:latin typeface="標楷體" pitchFamily="65" charset="-120"/>
              </a:rPr>
              <a:t>5-10</a:t>
            </a:r>
            <a:r>
              <a:rPr kumimoji="0" lang="zh-TW" altLang="en-US" sz="3200" b="0" dirty="0">
                <a:latin typeface="標楷體" pitchFamily="65" charset="-120"/>
              </a:rPr>
              <a:t>次對著人大叫或拍打桌子。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8821" t="62802" r="32570" b="15625"/>
          <a:stretch>
            <a:fillRect/>
          </a:stretch>
        </p:blipFill>
        <p:spPr bwMode="auto">
          <a:xfrm>
            <a:off x="361773" y="2214554"/>
            <a:ext cx="878222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56589" t="12500" r="13762" b="6250"/>
          <a:stretch>
            <a:fillRect/>
          </a:stretch>
        </p:blipFill>
        <p:spPr bwMode="auto">
          <a:xfrm>
            <a:off x="2857500" y="47625"/>
            <a:ext cx="4857750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文字方塊 7"/>
          <p:cNvSpPr txBox="1">
            <a:spLocks noChangeArrowheads="1"/>
          </p:cNvSpPr>
          <p:nvPr/>
        </p:nvSpPr>
        <p:spPr bwMode="auto">
          <a:xfrm>
            <a:off x="570912" y="214313"/>
            <a:ext cx="1538883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TW" altLang="en-US" sz="4400" dirty="0">
                <a:solidFill>
                  <a:srgbClr val="FFFF00"/>
                </a:solidFill>
                <a:latin typeface="標楷體" pitchFamily="65" charset="-120"/>
              </a:rPr>
              <a:t> </a:t>
            </a:r>
            <a:r>
              <a:rPr lang="zh-TW" altLang="en-US" sz="4400" b="0" dirty="0">
                <a:latin typeface="標楷體" pitchFamily="65" charset="-120"/>
              </a:rPr>
              <a:t>分析並</a:t>
            </a:r>
            <a:r>
              <a:rPr lang="zh-TW" altLang="en-US" sz="4400" b="0" dirty="0" smtClean="0">
                <a:latin typeface="標楷體" pitchFamily="65" charset="-120"/>
              </a:rPr>
              <a:t>了解「標</a:t>
            </a:r>
            <a:r>
              <a:rPr lang="zh-TW" altLang="en-US" sz="4400" b="0" dirty="0">
                <a:latin typeface="標楷體" pitchFamily="65" charset="-120"/>
              </a:rPr>
              <a:t>的</a:t>
            </a:r>
            <a:r>
              <a:rPr lang="zh-TW" altLang="en-US" sz="4400" b="0" dirty="0" smtClean="0">
                <a:latin typeface="標楷體" pitchFamily="65" charset="-120"/>
              </a:rPr>
              <a:t>行為」的來龍去脈</a:t>
            </a:r>
            <a:r>
              <a:rPr lang="zh-TW" altLang="en-US" sz="4400" b="0" dirty="0">
                <a:latin typeface="標楷體" pitchFamily="65" charset="-120"/>
              </a:rPr>
              <a:t>、近因</a:t>
            </a:r>
            <a:r>
              <a:rPr lang="en-US" altLang="zh-TW" sz="4400" b="0" dirty="0">
                <a:latin typeface="標楷體" pitchFamily="65" charset="-120"/>
              </a:rPr>
              <a:t>……</a:t>
            </a:r>
            <a:endParaRPr lang="zh-TW" altLang="en-US" sz="44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字方塊 5"/>
          <p:cNvSpPr txBox="1">
            <a:spLocks noChangeArrowheads="1"/>
          </p:cNvSpPr>
          <p:nvPr/>
        </p:nvSpPr>
        <p:spPr bwMode="auto">
          <a:xfrm>
            <a:off x="714375" y="500063"/>
            <a:ext cx="4429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b="0">
                <a:latin typeface="標楷體" pitchFamily="65" charset="-120"/>
              </a:rPr>
              <a:t>常見的狀況，例如</a:t>
            </a:r>
            <a:r>
              <a:rPr lang="en-US" altLang="zh-TW" b="0">
                <a:latin typeface="標楷體" pitchFamily="65" charset="-120"/>
              </a:rPr>
              <a:t>…</a:t>
            </a:r>
            <a:endParaRPr lang="zh-TW" altLang="en-US" b="0">
              <a:latin typeface="標楷體" pitchFamily="65" charset="-120"/>
            </a:endParaRPr>
          </a:p>
        </p:txBody>
      </p:sp>
      <p:sp>
        <p:nvSpPr>
          <p:cNvPr id="23555" name="文字方塊 5"/>
          <p:cNvSpPr txBox="1">
            <a:spLocks noChangeArrowheads="1"/>
          </p:cNvSpPr>
          <p:nvPr/>
        </p:nvSpPr>
        <p:spPr bwMode="auto">
          <a:xfrm>
            <a:off x="500063" y="1428750"/>
            <a:ext cx="61436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TW" altLang="en-US" sz="3200" b="0" dirty="0">
                <a:latin typeface="標楷體" pitchFamily="65" charset="-120"/>
              </a:rPr>
              <a:t>只要一點小事他就抓狂</a:t>
            </a:r>
            <a:endParaRPr lang="en-US" altLang="zh-TW" sz="3200" b="0" dirty="0">
              <a:latin typeface="標楷體" pitchFamily="65" charset="-120"/>
            </a:endParaRPr>
          </a:p>
          <a:p>
            <a:pPr>
              <a:spcBef>
                <a:spcPts val="1200"/>
              </a:spcBef>
            </a:pPr>
            <a:r>
              <a:rPr lang="zh-TW" altLang="en-US" sz="3200" b="0" dirty="0">
                <a:latin typeface="標楷體" pitchFamily="65" charset="-120"/>
              </a:rPr>
              <a:t>  別人也沒怎樣，他就</a:t>
            </a:r>
            <a:r>
              <a:rPr lang="en-US" altLang="zh-TW" sz="3200" b="0" dirty="0">
                <a:latin typeface="標楷體" pitchFamily="65" charset="-120"/>
              </a:rPr>
              <a:t>…</a:t>
            </a:r>
          </a:p>
          <a:p>
            <a:pPr>
              <a:spcBef>
                <a:spcPts val="1200"/>
              </a:spcBef>
            </a:pPr>
            <a:r>
              <a:rPr lang="zh-TW" altLang="en-US" sz="3200" b="0" dirty="0">
                <a:latin typeface="標楷體" pitchFamily="65" charset="-120"/>
              </a:rPr>
              <a:t>  他常無預警的大叫</a:t>
            </a:r>
            <a:r>
              <a:rPr lang="en-US" altLang="zh-TW" sz="3200" b="0" dirty="0">
                <a:latin typeface="標楷體" pitchFamily="65" charset="-120"/>
              </a:rPr>
              <a:t>…</a:t>
            </a:r>
          </a:p>
          <a:p>
            <a:pPr>
              <a:spcBef>
                <a:spcPts val="1200"/>
              </a:spcBef>
            </a:pPr>
            <a:r>
              <a:rPr lang="zh-TW" altLang="en-US" sz="3200" b="0" dirty="0">
                <a:latin typeface="標楷體" pitchFamily="65" charset="-120"/>
              </a:rPr>
              <a:t>    </a:t>
            </a:r>
            <a:r>
              <a:rPr lang="zh-TW" altLang="en-US" sz="3200" b="0" dirty="0" smtClean="0">
                <a:latin typeface="標楷體" pitchFamily="65" charset="-120"/>
              </a:rPr>
              <a:t>每次刷牙時</a:t>
            </a:r>
            <a:r>
              <a:rPr lang="zh-TW" altLang="en-US" sz="3200" b="0" dirty="0">
                <a:latin typeface="標楷體" pitchFamily="65" charset="-120"/>
              </a:rPr>
              <a:t>他就</a:t>
            </a:r>
            <a:r>
              <a:rPr lang="en-US" altLang="zh-TW" sz="3200" b="0" dirty="0">
                <a:latin typeface="標楷體" pitchFamily="65" charset="-120"/>
              </a:rPr>
              <a:t>…</a:t>
            </a:r>
          </a:p>
          <a:p>
            <a:pPr>
              <a:spcBef>
                <a:spcPts val="1200"/>
              </a:spcBef>
            </a:pPr>
            <a:r>
              <a:rPr lang="zh-TW" altLang="en-US" sz="3200" b="0" dirty="0">
                <a:latin typeface="標楷體" pitchFamily="65" charset="-120"/>
              </a:rPr>
              <a:t>  工作不到十分鐘，他就</a:t>
            </a:r>
            <a:r>
              <a:rPr lang="en-US" altLang="zh-TW" sz="3200" b="0" dirty="0">
                <a:latin typeface="標楷體" pitchFamily="65" charset="-120"/>
              </a:rPr>
              <a:t>…</a:t>
            </a:r>
          </a:p>
          <a:p>
            <a:pPr>
              <a:spcBef>
                <a:spcPts val="1200"/>
              </a:spcBef>
            </a:pPr>
            <a:r>
              <a:rPr lang="zh-TW" altLang="en-US" sz="3200" b="0" dirty="0">
                <a:latin typeface="標楷體" pitchFamily="65" charset="-120"/>
              </a:rPr>
              <a:t>    只要不順他的意，他就</a:t>
            </a:r>
            <a:r>
              <a:rPr lang="en-US" altLang="zh-TW" sz="3200" b="0" dirty="0">
                <a:latin typeface="標楷體" pitchFamily="65" charset="-120"/>
              </a:rPr>
              <a:t>…</a:t>
            </a:r>
            <a:endParaRPr lang="zh-TW" altLang="en-US" sz="3200" b="0" dirty="0">
              <a:latin typeface="標楷體" pitchFamily="65" charset="-120"/>
            </a:endParaRPr>
          </a:p>
        </p:txBody>
      </p:sp>
      <p:sp>
        <p:nvSpPr>
          <p:cNvPr id="23556" name="文字方塊 5"/>
          <p:cNvSpPr txBox="1">
            <a:spLocks noChangeArrowheads="1"/>
          </p:cNvSpPr>
          <p:nvPr/>
        </p:nvSpPr>
        <p:spPr bwMode="auto">
          <a:xfrm>
            <a:off x="2143125" y="5715000"/>
            <a:ext cx="6429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200" b="0">
                <a:latin typeface="標楷體" pitchFamily="65" charset="-120"/>
              </a:rPr>
              <a:t>想想看，「答案」在哪裡？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8"/>
          <p:cNvSpPr txBox="1">
            <a:spLocks noChangeArrowheads="1"/>
          </p:cNvSpPr>
          <p:nvPr/>
        </p:nvSpPr>
        <p:spPr bwMode="auto">
          <a:xfrm>
            <a:off x="571472" y="357166"/>
            <a:ext cx="535785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3600" b="0" dirty="0" smtClean="0">
                <a:latin typeface="標楷體" pitchFamily="65" charset="-120"/>
              </a:rPr>
              <a:t>經營情緒</a:t>
            </a:r>
            <a:r>
              <a:rPr lang="zh-TW" altLang="en-US" sz="3600" b="0" dirty="0">
                <a:latin typeface="標楷體" pitchFamily="65" charset="-120"/>
              </a:rPr>
              <a:t>共「舞</a:t>
            </a:r>
            <a:r>
              <a:rPr lang="zh-TW" altLang="en-US" sz="3600" b="0" dirty="0" smtClean="0">
                <a:latin typeface="標楷體" pitchFamily="65" charset="-120"/>
              </a:rPr>
              <a:t>」的關係</a:t>
            </a:r>
            <a:endParaRPr lang="zh-TW" altLang="en-US" sz="3600" b="0" dirty="0">
              <a:latin typeface="標楷體" pitchFamily="65" charset="-120"/>
            </a:endParaRPr>
          </a:p>
        </p:txBody>
      </p:sp>
      <p:sp>
        <p:nvSpPr>
          <p:cNvPr id="45059" name="Text Box 8"/>
          <p:cNvSpPr txBox="1">
            <a:spLocks noChangeArrowheads="1"/>
          </p:cNvSpPr>
          <p:nvPr/>
        </p:nvSpPr>
        <p:spPr bwMode="auto">
          <a:xfrm>
            <a:off x="500034" y="2357430"/>
            <a:ext cx="7858180" cy="365580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TW" altLang="en-US" sz="3600" b="0" dirty="0">
                <a:latin typeface="標楷體" pitchFamily="65" charset="-120"/>
              </a:rPr>
              <a:t>處理行為</a:t>
            </a:r>
            <a:r>
              <a:rPr lang="zh-TW" altLang="en-US" sz="3600" b="0" dirty="0" smtClean="0">
                <a:latin typeface="標楷體" pitchFamily="65" charset="-120"/>
              </a:rPr>
              <a:t>之前，</a:t>
            </a:r>
            <a:r>
              <a:rPr lang="zh-TW" altLang="en-US" sz="4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</a:rPr>
              <a:t>先</a:t>
            </a:r>
            <a:r>
              <a:rPr lang="zh-TW" altLang="en-US" sz="3600" b="0" u="sng" dirty="0" smtClean="0">
                <a:latin typeface="標楷體" pitchFamily="65" charset="-120"/>
              </a:rPr>
              <a:t>處理他的情緒</a:t>
            </a:r>
            <a:endParaRPr lang="en-US" altLang="zh-TW" sz="3600" b="0" u="sng" dirty="0">
              <a:latin typeface="標楷體" pitchFamily="65" charset="-12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TW" altLang="en-US" sz="3600" b="0" dirty="0" smtClean="0">
                <a:latin typeface="標楷體" pitchFamily="65" charset="-120"/>
              </a:rPr>
              <a:t>處理他的情緒之前</a:t>
            </a:r>
            <a:endParaRPr lang="en-US" altLang="zh-TW" sz="3600" b="0" dirty="0" smtClean="0">
              <a:latin typeface="標楷體" pitchFamily="65" charset="-12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TW" altLang="en-US" sz="4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</a:rPr>
              <a:t>先</a:t>
            </a:r>
            <a:r>
              <a:rPr lang="zh-TW" altLang="en-US" sz="3600" b="0" u="sng" dirty="0" smtClean="0">
                <a:latin typeface="標楷體" pitchFamily="65" charset="-120"/>
              </a:rPr>
              <a:t>處理我們自己的情緒</a:t>
            </a:r>
            <a:endParaRPr lang="zh-TW" altLang="en-US" sz="3600" b="0" u="sng" dirty="0">
              <a:latin typeface="標楷體" pitchFamily="65" charset="-120"/>
            </a:endParaRPr>
          </a:p>
        </p:txBody>
      </p:sp>
      <p:sp>
        <p:nvSpPr>
          <p:cNvPr id="5" name="圓角矩形圖說文字 4"/>
          <p:cNvSpPr/>
          <p:nvPr/>
        </p:nvSpPr>
        <p:spPr bwMode="auto">
          <a:xfrm>
            <a:off x="5929322" y="1214422"/>
            <a:ext cx="2357518" cy="1143008"/>
          </a:xfrm>
          <a:prstGeom prst="wedgeRoundRectCallout">
            <a:avLst>
              <a:gd name="adj1" fmla="val -39322"/>
              <a:gd name="adj2" fmla="val 71323"/>
              <a:gd name="adj3" fmla="val 16667"/>
            </a:avLst>
          </a:prstGeom>
          <a:noFill/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</a:rPr>
              <a:t>傾聽、同理</a:t>
            </a:r>
            <a:endParaRPr kumimoji="1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</a:rPr>
              <a:t>引導情緒覺察</a:t>
            </a:r>
          </a:p>
        </p:txBody>
      </p:sp>
      <p:sp>
        <p:nvSpPr>
          <p:cNvPr id="6" name="圓角矩形圖說文字 5"/>
          <p:cNvSpPr/>
          <p:nvPr/>
        </p:nvSpPr>
        <p:spPr bwMode="auto">
          <a:xfrm>
            <a:off x="5500694" y="4143380"/>
            <a:ext cx="2786082" cy="1143008"/>
          </a:xfrm>
          <a:prstGeom prst="wedgeRoundRectCallout">
            <a:avLst>
              <a:gd name="adj1" fmla="val -45313"/>
              <a:gd name="adj2" fmla="val 83481"/>
              <a:gd name="adj3" fmla="val 16667"/>
            </a:avLst>
          </a:prstGeom>
          <a:noFill/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2800" b="0" dirty="0" smtClean="0">
                <a:latin typeface="標楷體" pitchFamily="65" charset="-120"/>
              </a:rPr>
              <a:t>了解他、讀懂他</a:t>
            </a:r>
            <a:endParaRPr lang="en-US" altLang="zh-TW" sz="2800" b="0" dirty="0" smtClean="0">
              <a:latin typeface="標楷體" pitchFamily="65" charset="-120"/>
            </a:endParaRPr>
          </a:p>
          <a:p>
            <a:pPr algn="ctr"/>
            <a:r>
              <a:rPr lang="zh-TW" altLang="en-US" sz="2800" b="0" dirty="0" smtClean="0">
                <a:latin typeface="標楷體" pitchFamily="65" charset="-120"/>
              </a:rPr>
              <a:t>情緒自我覺察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0"/>
          <p:cNvPicPr>
            <a:picLocks noChangeAspect="1" noChangeArrowheads="1"/>
          </p:cNvPicPr>
          <p:nvPr/>
        </p:nvPicPr>
        <p:blipFill>
          <a:blip r:embed="rId2" cstate="print"/>
          <a:srcRect l="3880" t="50000" r="3056" b="23438"/>
          <a:stretch>
            <a:fillRect/>
          </a:stretch>
        </p:blipFill>
        <p:spPr bwMode="auto">
          <a:xfrm>
            <a:off x="0" y="3143248"/>
            <a:ext cx="9144000" cy="29289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571500" y="2286000"/>
            <a:ext cx="2665413" cy="7080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4000">
                <a:latin typeface="Garamond" pitchFamily="18" charset="0"/>
              </a:rPr>
              <a:t>     </a:t>
            </a:r>
            <a:endParaRPr lang="en-US" altLang="zh-TW" sz="4000" b="0">
              <a:latin typeface="Garamond" pitchFamily="18" charset="0"/>
            </a:endParaRPr>
          </a:p>
        </p:txBody>
      </p:sp>
      <p:sp>
        <p:nvSpPr>
          <p:cNvPr id="22532" name="Text Box 9"/>
          <p:cNvSpPr txBox="1">
            <a:spLocks noChangeArrowheads="1"/>
          </p:cNvSpPr>
          <p:nvPr/>
        </p:nvSpPr>
        <p:spPr bwMode="auto">
          <a:xfrm>
            <a:off x="3500438" y="2214563"/>
            <a:ext cx="2232025" cy="7080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4000">
                <a:latin typeface="Garamond" pitchFamily="18" charset="0"/>
              </a:rPr>
              <a:t>  </a:t>
            </a:r>
            <a:endParaRPr lang="en-US" altLang="zh-TW" sz="4000" b="0">
              <a:latin typeface="Garamond" pitchFamily="18" charset="0"/>
            </a:endParaRPr>
          </a:p>
        </p:txBody>
      </p:sp>
      <p:sp>
        <p:nvSpPr>
          <p:cNvPr id="22533" name="Text Box 10"/>
          <p:cNvSpPr txBox="1">
            <a:spLocks noChangeArrowheads="1"/>
          </p:cNvSpPr>
          <p:nvPr/>
        </p:nvSpPr>
        <p:spPr bwMode="auto">
          <a:xfrm>
            <a:off x="5429250" y="3500438"/>
            <a:ext cx="3357563" cy="7080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4000">
                <a:latin typeface="Garamond" pitchFamily="18" charset="0"/>
              </a:rPr>
              <a:t>     </a:t>
            </a:r>
            <a:endParaRPr lang="zh-TW" altLang="en-US" sz="400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7" name="圓角矩形圖說文字 16"/>
          <p:cNvSpPr/>
          <p:nvPr/>
        </p:nvSpPr>
        <p:spPr bwMode="auto">
          <a:xfrm>
            <a:off x="285720" y="1857364"/>
            <a:ext cx="3500432" cy="1143000"/>
          </a:xfrm>
          <a:prstGeom prst="wedgeRoundRectCallout">
            <a:avLst>
              <a:gd name="adj1" fmla="val 10773"/>
              <a:gd name="adj2" fmla="val 66633"/>
              <a:gd name="adj3" fmla="val 16667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TW" sz="6000" dirty="0">
                <a:latin typeface="+mj-lt"/>
              </a:rPr>
              <a:t>A</a:t>
            </a:r>
            <a:r>
              <a:rPr lang="en-US" altLang="zh-TW" sz="4000" b="0" dirty="0">
                <a:latin typeface="+mj-lt"/>
              </a:rPr>
              <a:t>ntecedent</a:t>
            </a:r>
          </a:p>
        </p:txBody>
      </p:sp>
      <p:sp>
        <p:nvSpPr>
          <p:cNvPr id="18" name="圓角矩形圖說文字 17"/>
          <p:cNvSpPr/>
          <p:nvPr/>
        </p:nvSpPr>
        <p:spPr bwMode="auto">
          <a:xfrm>
            <a:off x="1428728" y="357166"/>
            <a:ext cx="3429000" cy="1143000"/>
          </a:xfrm>
          <a:prstGeom prst="wedgeRoundRectCallout">
            <a:avLst>
              <a:gd name="adj1" fmla="val 50412"/>
              <a:gd name="adj2" fmla="val 198632"/>
              <a:gd name="adj3" fmla="val 16667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TW" sz="6000" dirty="0">
                <a:latin typeface="+mj-lt"/>
              </a:rPr>
              <a:t>B</a:t>
            </a:r>
            <a:r>
              <a:rPr lang="en-US" altLang="zh-TW" sz="4000" b="0" dirty="0">
                <a:latin typeface="+mj-lt"/>
              </a:rPr>
              <a:t>ehavior</a:t>
            </a:r>
          </a:p>
          <a:p>
            <a:pPr>
              <a:defRPr/>
            </a:pPr>
            <a:endParaRPr lang="en-US" altLang="zh-TW" sz="4000" b="0" dirty="0">
              <a:latin typeface="Garamond" pitchFamily="18" charset="0"/>
            </a:endParaRPr>
          </a:p>
        </p:txBody>
      </p:sp>
      <p:sp>
        <p:nvSpPr>
          <p:cNvPr id="19" name="圓角矩形圖說文字 18"/>
          <p:cNvSpPr/>
          <p:nvPr/>
        </p:nvSpPr>
        <p:spPr bwMode="auto">
          <a:xfrm>
            <a:off x="4857752" y="1571612"/>
            <a:ext cx="4000500" cy="1143000"/>
          </a:xfrm>
          <a:prstGeom prst="wedgeRoundRectCallout">
            <a:avLst>
              <a:gd name="adj1" fmla="val 2542"/>
              <a:gd name="adj2" fmla="val 71966"/>
              <a:gd name="adj3" fmla="val 16667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TW" sz="6000" dirty="0" smtClean="0">
                <a:latin typeface="+mj-lt"/>
              </a:rPr>
              <a:t>C</a:t>
            </a:r>
            <a:r>
              <a:rPr lang="en-US" altLang="zh-TW" sz="4000" b="0" dirty="0" smtClean="0">
                <a:latin typeface="+mj-lt"/>
              </a:rPr>
              <a:t>onsequences</a:t>
            </a:r>
            <a:endParaRPr lang="en-US" altLang="zh-TW" sz="4000" dirty="0">
              <a:latin typeface="Garamond" pitchFamily="18" charset="0"/>
            </a:endParaRPr>
          </a:p>
          <a:p>
            <a:pPr algn="ctr">
              <a:defRPr/>
            </a:pPr>
            <a:endParaRPr lang="en-US" altLang="zh-TW" sz="4000" b="0" dirty="0">
              <a:latin typeface="Garamond" pitchFamily="18" charset="0"/>
            </a:endParaRPr>
          </a:p>
        </p:txBody>
      </p:sp>
      <p:sp>
        <p:nvSpPr>
          <p:cNvPr id="9" name="文字方塊 1"/>
          <p:cNvSpPr txBox="1">
            <a:spLocks noChangeArrowheads="1"/>
          </p:cNvSpPr>
          <p:nvPr/>
        </p:nvSpPr>
        <p:spPr bwMode="auto">
          <a:xfrm>
            <a:off x="571472" y="5000636"/>
            <a:ext cx="828675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2800" dirty="0">
                <a:latin typeface="標楷體" pitchFamily="65" charset="-120"/>
              </a:rPr>
              <a:t>行為功能分析</a:t>
            </a:r>
            <a:endParaRPr lang="en-US" altLang="zh-TW" sz="2800" dirty="0">
              <a:latin typeface="標楷體" pitchFamily="65" charset="-120"/>
            </a:endParaRPr>
          </a:p>
          <a:p>
            <a:pPr algn="ctr">
              <a:lnSpc>
                <a:spcPct val="150000"/>
              </a:lnSpc>
            </a:pPr>
            <a:r>
              <a:rPr lang="en-US" sz="3600" dirty="0">
                <a:latin typeface="Segoe UI Semibold" pitchFamily="34" charset="0"/>
              </a:rPr>
              <a:t>（</a:t>
            </a:r>
            <a:r>
              <a:rPr lang="en-US" altLang="zh-TW" sz="3600" dirty="0">
                <a:latin typeface="Segoe UI Semibold" pitchFamily="34" charset="0"/>
              </a:rPr>
              <a:t>Functional Analysis of Behavior </a:t>
            </a:r>
            <a:r>
              <a:rPr lang="en-US" sz="3600" dirty="0">
                <a:latin typeface="Segoe UI Semibold" pitchFamily="34" charset="0"/>
              </a:rPr>
              <a:t>）</a:t>
            </a:r>
            <a:endParaRPr lang="zh-TW" altLang="en-US" sz="3600" dirty="0">
              <a:latin typeface="Segoe UI Semibold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/>
          <p:cNvPicPr>
            <a:picLocks noChangeAspect="1" noChangeArrowheads="1"/>
          </p:cNvPicPr>
          <p:nvPr/>
        </p:nvPicPr>
        <p:blipFill>
          <a:blip r:embed="rId2" cstate="print"/>
          <a:srcRect l="17880" t="14063" r="17880" b="59895"/>
          <a:stretch>
            <a:fillRect/>
          </a:stretch>
        </p:blipFill>
        <p:spPr bwMode="auto">
          <a:xfrm>
            <a:off x="-26988" y="500063"/>
            <a:ext cx="9170988" cy="22145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3" name="文字方塊 2"/>
          <p:cNvSpPr txBox="1">
            <a:spLocks noChangeArrowheads="1"/>
          </p:cNvSpPr>
          <p:nvPr/>
        </p:nvSpPr>
        <p:spPr bwMode="auto">
          <a:xfrm>
            <a:off x="500062" y="3286124"/>
            <a:ext cx="864393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itchFamily="65" charset="-120"/>
              </a:rPr>
              <a:t> </a:t>
            </a:r>
            <a:r>
              <a:rPr lang="en-US" altLang="zh-TW" sz="2800" b="0" dirty="0">
                <a:latin typeface="標楷體" pitchFamily="65" charset="-120"/>
              </a:rPr>
              <a:t>1.</a:t>
            </a:r>
            <a:r>
              <a:rPr lang="zh-TW" altLang="en-US" sz="2800" b="0" dirty="0">
                <a:latin typeface="標楷體" pitchFamily="65" charset="-120"/>
              </a:rPr>
              <a:t>先預告，並提醒可依照行為契約獲得增強</a:t>
            </a:r>
            <a:r>
              <a:rPr lang="en-US" altLang="zh-TW" sz="2800" b="0" dirty="0">
                <a:latin typeface="標楷體" pitchFamily="65" charset="-120"/>
              </a:rPr>
              <a:t>(</a:t>
            </a:r>
            <a:r>
              <a:rPr lang="zh-TW" altLang="en-US" sz="2800" b="0" dirty="0">
                <a:latin typeface="標楷體" pitchFamily="65" charset="-120"/>
              </a:rPr>
              <a:t>原子筆</a:t>
            </a:r>
            <a:r>
              <a:rPr lang="en-US" altLang="zh-TW" sz="2800" b="0" dirty="0">
                <a:latin typeface="標楷體" pitchFamily="65" charset="-12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TW" altLang="en-US" sz="2800" b="0" dirty="0">
                <a:latin typeface="標楷體" pitchFamily="65" charset="-120"/>
              </a:rPr>
              <a:t> </a:t>
            </a:r>
            <a:r>
              <a:rPr lang="en-US" altLang="zh-TW" sz="2800" b="0" dirty="0">
                <a:latin typeface="標楷體" pitchFamily="65" charset="-120"/>
              </a:rPr>
              <a:t>2.</a:t>
            </a:r>
            <a:r>
              <a:rPr lang="zh-TW" altLang="en-US" sz="2800" b="0" dirty="0">
                <a:latin typeface="標楷體" pitchFamily="65" charset="-120"/>
              </a:rPr>
              <a:t>探究哪個運動最喜歡？最不喜歡？</a:t>
            </a:r>
            <a:endParaRPr lang="en-US" altLang="zh-TW" sz="2800" b="0" dirty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b="0" dirty="0">
                <a:latin typeface="標楷體" pitchFamily="65" charset="-120"/>
              </a:rPr>
              <a:t> </a:t>
            </a:r>
            <a:r>
              <a:rPr lang="en-US" altLang="zh-TW" sz="2800" b="0" dirty="0">
                <a:latin typeface="標楷體" pitchFamily="65" charset="-120"/>
              </a:rPr>
              <a:t>3.</a:t>
            </a:r>
            <a:r>
              <a:rPr lang="zh-TW" altLang="en-US" sz="2800" b="0" dirty="0">
                <a:latin typeface="標楷體" pitchFamily="65" charset="-120"/>
              </a:rPr>
              <a:t>設計有趣的遊戲、喜歡的人、愛聽的音樂</a:t>
            </a:r>
            <a:r>
              <a:rPr lang="en-US" altLang="zh-TW" sz="2800" b="0" dirty="0">
                <a:latin typeface="標楷體" pitchFamily="65" charset="-120"/>
              </a:rPr>
              <a:t>…</a:t>
            </a:r>
          </a:p>
          <a:p>
            <a:r>
              <a:rPr lang="zh-TW" altLang="en-US" sz="2800" b="0" dirty="0">
                <a:latin typeface="標楷體" pitchFamily="65" charset="-120"/>
              </a:rPr>
              <a:t>   融入運動中</a:t>
            </a:r>
            <a:endParaRPr lang="en-US" altLang="zh-TW" sz="2800" b="0" dirty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b="0" dirty="0">
                <a:latin typeface="標楷體" pitchFamily="65" charset="-120"/>
              </a:rPr>
              <a:t> </a:t>
            </a:r>
            <a:r>
              <a:rPr lang="en-US" altLang="zh-TW" sz="2800" b="0" dirty="0">
                <a:latin typeface="標楷體" pitchFamily="65" charset="-120"/>
              </a:rPr>
              <a:t>4.</a:t>
            </a:r>
            <a:r>
              <a:rPr lang="zh-TW" altLang="en-US" sz="2800" b="0" dirty="0">
                <a:latin typeface="標楷體" pitchFamily="65" charset="-120"/>
              </a:rPr>
              <a:t>設計活動提升體能</a:t>
            </a:r>
          </a:p>
        </p:txBody>
      </p:sp>
      <p:sp>
        <p:nvSpPr>
          <p:cNvPr id="39940" name="圓角矩形 4"/>
          <p:cNvSpPr>
            <a:spLocks noChangeArrowheads="1"/>
          </p:cNvSpPr>
          <p:nvPr/>
        </p:nvSpPr>
        <p:spPr bwMode="auto">
          <a:xfrm>
            <a:off x="642938" y="1143000"/>
            <a:ext cx="1357312" cy="1143000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A5002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2" cstate="print"/>
          <a:srcRect l="17880" t="14063" r="17880" b="59895"/>
          <a:stretch>
            <a:fillRect/>
          </a:stretch>
        </p:blipFill>
        <p:spPr bwMode="auto">
          <a:xfrm>
            <a:off x="-26988" y="500063"/>
            <a:ext cx="9170988" cy="22145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1987" name="圓角矩形 4"/>
          <p:cNvSpPr>
            <a:spLocks noChangeArrowheads="1"/>
          </p:cNvSpPr>
          <p:nvPr/>
        </p:nvSpPr>
        <p:spPr bwMode="auto">
          <a:xfrm>
            <a:off x="1928794" y="1285860"/>
            <a:ext cx="1428750" cy="642938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A5002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41988" name="文字方塊 5"/>
          <p:cNvSpPr txBox="1">
            <a:spLocks noChangeArrowheads="1"/>
          </p:cNvSpPr>
          <p:nvPr/>
        </p:nvSpPr>
        <p:spPr bwMode="auto">
          <a:xfrm>
            <a:off x="428625" y="3071813"/>
            <a:ext cx="842962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b="0" dirty="0" smtClean="0">
                <a:latin typeface="標楷體" pitchFamily="65" charset="-120"/>
              </a:rPr>
              <a:t>換句話說</a:t>
            </a:r>
            <a:r>
              <a:rPr lang="zh-TW" altLang="en-US" sz="2800" b="0" dirty="0">
                <a:latin typeface="標楷體" pitchFamily="65" charset="-120"/>
              </a:rPr>
              <a:t>：我知道你想要原子筆</a:t>
            </a:r>
            <a:r>
              <a:rPr lang="en-US" altLang="zh-TW" sz="2800" b="0" dirty="0">
                <a:latin typeface="標楷體" pitchFamily="65" charset="-120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zh-TW" altLang="en-US" sz="2800" b="0" dirty="0">
                <a:latin typeface="標楷體" pitchFamily="65" charset="-120"/>
              </a:rPr>
              <a:t>          要甚麼顏色的筆？</a:t>
            </a:r>
            <a:endParaRPr lang="en-US" altLang="zh-TW" sz="2800" b="0" dirty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b="0" dirty="0">
                <a:latin typeface="標楷體" pitchFamily="65" charset="-120"/>
              </a:rPr>
              <a:t>          是跑完跑步機拿筆呢？還是投籃以後拿？</a:t>
            </a:r>
            <a:endParaRPr lang="en-US" altLang="zh-TW" sz="2800" b="0" dirty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b="0" dirty="0">
                <a:latin typeface="標楷體" pitchFamily="65" charset="-120"/>
              </a:rPr>
              <a:t>          跑五分鐘拿呢？還是跑十分鐘拿？</a:t>
            </a:r>
            <a:endParaRPr lang="en-US" altLang="zh-TW" sz="2800" b="0" dirty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b="0" dirty="0">
                <a:latin typeface="標楷體" pitchFamily="65" charset="-120"/>
              </a:rPr>
              <a:t>           </a:t>
            </a:r>
            <a:r>
              <a:rPr lang="en-US" altLang="zh-TW" sz="2800" b="0" dirty="0">
                <a:latin typeface="標楷體" pitchFamily="65" charset="-120"/>
              </a:rPr>
              <a:t>……………………………</a:t>
            </a:r>
            <a:r>
              <a:rPr lang="zh-TW" altLang="en-US" sz="2800" b="0" dirty="0">
                <a:latin typeface="標楷體" pitchFamily="65" charset="-12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/>
          <p:cNvPicPr>
            <a:picLocks noChangeAspect="1" noChangeArrowheads="1"/>
          </p:cNvPicPr>
          <p:nvPr/>
        </p:nvPicPr>
        <p:blipFill>
          <a:blip r:embed="rId2" cstate="print"/>
          <a:srcRect l="17880" t="14063" r="17880" b="59895"/>
          <a:stretch>
            <a:fillRect/>
          </a:stretch>
        </p:blipFill>
        <p:spPr bwMode="auto">
          <a:xfrm>
            <a:off x="-26988" y="500063"/>
            <a:ext cx="9170988" cy="22145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4035" name="圓角矩形 4"/>
          <p:cNvSpPr>
            <a:spLocks noChangeArrowheads="1"/>
          </p:cNvSpPr>
          <p:nvPr/>
        </p:nvSpPr>
        <p:spPr bwMode="auto">
          <a:xfrm>
            <a:off x="3214688" y="1143000"/>
            <a:ext cx="1143000" cy="1428750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A5002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44036" name="文字方塊 5"/>
          <p:cNvSpPr txBox="1">
            <a:spLocks noChangeArrowheads="1"/>
          </p:cNvSpPr>
          <p:nvPr/>
        </p:nvSpPr>
        <p:spPr bwMode="auto">
          <a:xfrm>
            <a:off x="428596" y="2357430"/>
            <a:ext cx="82153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itchFamily="65" charset="-120"/>
              </a:rPr>
              <a:t> </a:t>
            </a:r>
            <a:endParaRPr lang="en-US" altLang="zh-TW" sz="2800" dirty="0" smtClean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b="0" dirty="0" smtClean="0">
                <a:latin typeface="標楷體" pitchFamily="65" charset="-120"/>
              </a:rPr>
              <a:t> 根據功能假設</a:t>
            </a:r>
            <a:endParaRPr lang="en-US" altLang="zh-TW" sz="2800" b="0" dirty="0" smtClean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b="0" dirty="0" smtClean="0">
                <a:latin typeface="標楷體" pitchFamily="65" charset="-120"/>
              </a:rPr>
              <a:t> </a:t>
            </a:r>
            <a:r>
              <a:rPr lang="en-US" altLang="zh-TW" sz="2800" b="0" dirty="0" smtClean="0">
                <a:latin typeface="標楷體" pitchFamily="65" charset="-120"/>
              </a:rPr>
              <a:t>1</a:t>
            </a:r>
            <a:r>
              <a:rPr lang="en-US" altLang="zh-TW" sz="2800" b="0" dirty="0">
                <a:latin typeface="標楷體" pitchFamily="65" charset="-120"/>
              </a:rPr>
              <a:t>.</a:t>
            </a:r>
            <a:r>
              <a:rPr lang="zh-TW" altLang="en-US" sz="2800" b="0" dirty="0">
                <a:latin typeface="標楷體" pitchFamily="65" charset="-120"/>
              </a:rPr>
              <a:t>轉身</a:t>
            </a:r>
            <a:r>
              <a:rPr lang="zh-TW" altLang="en-US" sz="2800" b="0" dirty="0" smtClean="0">
                <a:latin typeface="標楷體" pitchFamily="65" charset="-120"/>
              </a:rPr>
              <a:t>離開    或</a:t>
            </a:r>
            <a:r>
              <a:rPr lang="en-US" altLang="zh-TW" sz="2800" b="0" dirty="0" smtClean="0">
                <a:latin typeface="標楷體" pitchFamily="65" charset="-120"/>
              </a:rPr>
              <a:t>…</a:t>
            </a:r>
            <a:endParaRPr lang="en-US" altLang="zh-TW" sz="2800" b="0" dirty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b="0" dirty="0">
                <a:latin typeface="標楷體" pitchFamily="65" charset="-120"/>
              </a:rPr>
              <a:t> </a:t>
            </a:r>
            <a:r>
              <a:rPr lang="en-US" altLang="zh-TW" sz="2800" b="0" dirty="0">
                <a:latin typeface="標楷體" pitchFamily="65" charset="-120"/>
              </a:rPr>
              <a:t>2.</a:t>
            </a:r>
            <a:r>
              <a:rPr lang="zh-TW" altLang="en-US" sz="2800" b="0" dirty="0">
                <a:latin typeface="標楷體" pitchFamily="65" charset="-120"/>
              </a:rPr>
              <a:t>抓住他的手，說：放下，</a:t>
            </a:r>
            <a:r>
              <a:rPr lang="en-US" altLang="zh-TW" sz="2800" b="0" dirty="0">
                <a:latin typeface="標楷體" pitchFamily="65" charset="-120"/>
              </a:rPr>
              <a:t>…</a:t>
            </a:r>
            <a:r>
              <a:rPr lang="zh-TW" altLang="en-US" sz="2800" b="0" dirty="0">
                <a:latin typeface="標楷體" pitchFamily="65" charset="-120"/>
              </a:rPr>
              <a:t>想要原子筆</a:t>
            </a:r>
            <a:endParaRPr lang="en-US" altLang="zh-TW" sz="2800" b="0" dirty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b="0" dirty="0">
                <a:latin typeface="標楷體" pitchFamily="65" charset="-120"/>
              </a:rPr>
              <a:t>              ……………………</a:t>
            </a:r>
          </a:p>
          <a:p>
            <a:pPr>
              <a:lnSpc>
                <a:spcPct val="150000"/>
              </a:lnSpc>
            </a:pPr>
            <a:endParaRPr lang="en-US" altLang="zh-TW" sz="2800" b="0" dirty="0">
              <a:latin typeface="標楷體" pitchFamily="65" charset="-120"/>
            </a:endParaRPr>
          </a:p>
        </p:txBody>
      </p:sp>
      <p:sp>
        <p:nvSpPr>
          <p:cNvPr id="44037" name="文字方塊 2"/>
          <p:cNvSpPr txBox="1">
            <a:spLocks noChangeArrowheads="1"/>
          </p:cNvSpPr>
          <p:nvPr/>
        </p:nvSpPr>
        <p:spPr bwMode="auto">
          <a:xfrm>
            <a:off x="6715125" y="6072188"/>
            <a:ext cx="2071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2800" b="0"/>
              <a:t>情緒曲線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3"/>
          <p:cNvPicPr>
            <a:picLocks noChangeAspect="1" noChangeArrowheads="1"/>
          </p:cNvPicPr>
          <p:nvPr/>
        </p:nvPicPr>
        <p:blipFill>
          <a:blip r:embed="rId2" cstate="print"/>
          <a:srcRect l="17880" t="14063" r="17880" b="59895"/>
          <a:stretch>
            <a:fillRect/>
          </a:stretch>
        </p:blipFill>
        <p:spPr bwMode="auto">
          <a:xfrm>
            <a:off x="0" y="0"/>
            <a:ext cx="9170988" cy="22145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8131" name="圓角矩形 4"/>
          <p:cNvSpPr>
            <a:spLocks noChangeArrowheads="1"/>
          </p:cNvSpPr>
          <p:nvPr/>
        </p:nvSpPr>
        <p:spPr bwMode="auto">
          <a:xfrm>
            <a:off x="7500958" y="0"/>
            <a:ext cx="1357302" cy="2143140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A5002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6" name="文字方塊 5"/>
          <p:cNvSpPr txBox="1">
            <a:spLocks noChangeArrowheads="1"/>
          </p:cNvSpPr>
          <p:nvPr/>
        </p:nvSpPr>
        <p:spPr bwMode="auto">
          <a:xfrm>
            <a:off x="214282" y="2357430"/>
            <a:ext cx="892971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dirty="0" smtClean="0">
                <a:latin typeface="標楷體" pitchFamily="65" charset="-120"/>
              </a:rPr>
              <a:t>根據功能假設，讓期待行為、替代行為產生功能</a:t>
            </a:r>
            <a:endParaRPr lang="en-US" altLang="zh-TW" sz="3200" dirty="0" smtClean="0">
              <a:latin typeface="標楷體" pitchFamily="65" charset="-120"/>
            </a:endParaRPr>
          </a:p>
          <a:p>
            <a:pPr>
              <a:spcBef>
                <a:spcPts val="600"/>
              </a:spcBef>
            </a:pPr>
            <a:r>
              <a:rPr lang="zh-TW" altLang="en-US" sz="3200" b="0" dirty="0" smtClean="0"/>
              <a:t> （一）前事控制策略</a:t>
            </a:r>
            <a:r>
              <a:rPr lang="en-US" sz="3200" b="0" dirty="0" smtClean="0"/>
              <a:t>(</a:t>
            </a:r>
            <a:r>
              <a:rPr lang="zh-TW" altLang="en-US" sz="3200" b="0" dirty="0" smtClean="0"/>
              <a:t>標的行為前</a:t>
            </a:r>
            <a:r>
              <a:rPr lang="en-US" sz="3200" b="0" dirty="0" smtClean="0"/>
              <a:t>)       </a:t>
            </a:r>
            <a:endParaRPr lang="zh-TW" altLang="en-US" sz="3200" b="0" dirty="0" smtClean="0"/>
          </a:p>
          <a:p>
            <a:pPr>
              <a:spcBef>
                <a:spcPts val="600"/>
              </a:spcBef>
            </a:pPr>
            <a:r>
              <a:rPr lang="en-US" sz="3200" b="0" dirty="0" smtClean="0"/>
              <a:t>        1.</a:t>
            </a:r>
            <a:r>
              <a:rPr lang="zh-TW" altLang="en-US" sz="3200" b="0" dirty="0" smtClean="0"/>
              <a:t>調整情境因素</a:t>
            </a:r>
            <a:r>
              <a:rPr lang="en-US" sz="3200" b="0" dirty="0" smtClean="0"/>
              <a:t>  </a:t>
            </a:r>
            <a:endParaRPr lang="zh-TW" altLang="en-US" sz="3200" b="0" dirty="0" smtClean="0"/>
          </a:p>
          <a:p>
            <a:pPr>
              <a:spcBef>
                <a:spcPts val="600"/>
              </a:spcBef>
            </a:pPr>
            <a:r>
              <a:rPr lang="en-US" sz="3200" b="0" dirty="0" smtClean="0"/>
              <a:t>        2.</a:t>
            </a:r>
            <a:r>
              <a:rPr lang="zh-TW" altLang="en-US" sz="3200" b="0" dirty="0" smtClean="0"/>
              <a:t>情境事件緩和策略</a:t>
            </a:r>
          </a:p>
          <a:p>
            <a:pPr>
              <a:spcBef>
                <a:spcPts val="600"/>
              </a:spcBef>
            </a:pPr>
            <a:r>
              <a:rPr lang="en-US" sz="3200" b="0" dirty="0" smtClean="0"/>
              <a:t>        3.</a:t>
            </a:r>
            <a:r>
              <a:rPr lang="zh-TW" altLang="en-US" sz="3200" b="0" dirty="0" smtClean="0"/>
              <a:t>反應中斷策略</a:t>
            </a:r>
          </a:p>
          <a:p>
            <a:pPr>
              <a:spcBef>
                <a:spcPts val="600"/>
              </a:spcBef>
            </a:pPr>
            <a:r>
              <a:rPr lang="en-US" sz="3200" b="0" dirty="0" smtClean="0"/>
              <a:t>        4.</a:t>
            </a:r>
            <a:r>
              <a:rPr lang="zh-TW" altLang="en-US" sz="3200" b="0" dirty="0" smtClean="0"/>
              <a:t>調整課程</a:t>
            </a:r>
            <a:r>
              <a:rPr lang="en-US" sz="3200" b="0" dirty="0" smtClean="0"/>
              <a:t>/</a:t>
            </a:r>
            <a:r>
              <a:rPr lang="zh-TW" altLang="en-US" sz="3200" b="0" dirty="0" smtClean="0"/>
              <a:t>工作有關的因素</a:t>
            </a:r>
          </a:p>
          <a:p>
            <a:pPr>
              <a:spcBef>
                <a:spcPts val="600"/>
              </a:spcBef>
            </a:pPr>
            <a:r>
              <a:rPr lang="en-US" sz="3200" b="0" dirty="0" smtClean="0"/>
              <a:t> </a:t>
            </a:r>
            <a:r>
              <a:rPr lang="zh-TW" altLang="en-US" sz="3200" b="0" dirty="0" smtClean="0"/>
              <a:t>（二）行為訓練策略 </a:t>
            </a:r>
          </a:p>
          <a:p>
            <a:pPr>
              <a:lnSpc>
                <a:spcPct val="150000"/>
              </a:lnSpc>
            </a:pPr>
            <a:endParaRPr lang="en-US" altLang="zh-TW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/>
          <p:cNvPicPr>
            <a:picLocks noChangeAspect="1" noChangeArrowheads="1"/>
          </p:cNvPicPr>
          <p:nvPr/>
        </p:nvPicPr>
        <p:blipFill>
          <a:blip r:embed="rId2" cstate="print"/>
          <a:srcRect l="17880" t="14063" r="17880" b="59895"/>
          <a:stretch>
            <a:fillRect/>
          </a:stretch>
        </p:blipFill>
        <p:spPr bwMode="auto">
          <a:xfrm>
            <a:off x="-26988" y="500063"/>
            <a:ext cx="9170988" cy="22145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6083" name="圓角矩形 4"/>
          <p:cNvSpPr>
            <a:spLocks noChangeArrowheads="1"/>
          </p:cNvSpPr>
          <p:nvPr/>
        </p:nvSpPr>
        <p:spPr bwMode="auto">
          <a:xfrm>
            <a:off x="4143375" y="1143000"/>
            <a:ext cx="928688" cy="1000125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A5002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46084" name="文字方塊 5"/>
          <p:cNvSpPr txBox="1">
            <a:spLocks noChangeArrowheads="1"/>
          </p:cNvSpPr>
          <p:nvPr/>
        </p:nvSpPr>
        <p:spPr bwMode="auto">
          <a:xfrm>
            <a:off x="500063" y="3500438"/>
            <a:ext cx="8215312" cy="217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4800" b="0" dirty="0">
                <a:latin typeface="標楷體" pitchFamily="65" charset="-120"/>
              </a:rPr>
              <a:t>注意安全、保持穩定</a:t>
            </a:r>
            <a:endParaRPr lang="en-US" altLang="zh-TW" sz="4800" b="0" dirty="0">
              <a:latin typeface="標楷體" pitchFamily="65" charset="-120"/>
            </a:endParaRPr>
          </a:p>
          <a:p>
            <a:pPr algn="ctr">
              <a:lnSpc>
                <a:spcPct val="150000"/>
              </a:lnSpc>
            </a:pPr>
            <a:r>
              <a:rPr lang="zh-TW" altLang="en-US" sz="4800" b="0" dirty="0">
                <a:latin typeface="標楷體" pitchFamily="65" charset="-120"/>
              </a:rPr>
              <a:t>支援人力、合作一致     </a:t>
            </a:r>
            <a:endParaRPr lang="en-US" altLang="zh-TW" sz="2800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3"/>
          <p:cNvPicPr>
            <a:picLocks noChangeAspect="1" noChangeArrowheads="1"/>
          </p:cNvPicPr>
          <p:nvPr/>
        </p:nvPicPr>
        <p:blipFill>
          <a:blip r:embed="rId2" cstate="print"/>
          <a:srcRect l="17880" t="14063" r="17880" b="59895"/>
          <a:stretch>
            <a:fillRect/>
          </a:stretch>
        </p:blipFill>
        <p:spPr bwMode="auto">
          <a:xfrm>
            <a:off x="-26988" y="500063"/>
            <a:ext cx="9170988" cy="22145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8131" name="圓角矩形 4"/>
          <p:cNvSpPr>
            <a:spLocks noChangeArrowheads="1"/>
          </p:cNvSpPr>
          <p:nvPr/>
        </p:nvSpPr>
        <p:spPr bwMode="auto">
          <a:xfrm>
            <a:off x="4857750" y="1143000"/>
            <a:ext cx="2857500" cy="1428750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A5002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6" name="文字方塊 5"/>
          <p:cNvSpPr txBox="1">
            <a:spLocks noChangeArrowheads="1"/>
          </p:cNvSpPr>
          <p:nvPr/>
        </p:nvSpPr>
        <p:spPr bwMode="auto">
          <a:xfrm>
            <a:off x="571472" y="2980015"/>
            <a:ext cx="8072438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600" dirty="0" smtClean="0">
                <a:latin typeface="標楷體" pitchFamily="65" charset="-120"/>
              </a:rPr>
              <a:t>根據功能假設，讓標的行為失去功能</a:t>
            </a:r>
            <a:endParaRPr lang="en-US" altLang="zh-TW" sz="3600" dirty="0" smtClean="0">
              <a:latin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b="0" dirty="0" smtClean="0">
                <a:latin typeface="標楷體" pitchFamily="65" charset="-120"/>
              </a:rPr>
              <a:t> </a:t>
            </a:r>
            <a:r>
              <a:rPr lang="en-US" altLang="zh-TW" sz="2800" b="0" dirty="0" smtClean="0">
                <a:latin typeface="標楷體" pitchFamily="65" charset="-120"/>
              </a:rPr>
              <a:t>1</a:t>
            </a:r>
            <a:r>
              <a:rPr lang="en-US" altLang="zh-TW" sz="2800" b="0" dirty="0">
                <a:latin typeface="標楷體" pitchFamily="65" charset="-120"/>
              </a:rPr>
              <a:t>.</a:t>
            </a:r>
            <a:r>
              <a:rPr lang="zh-TW" altLang="en-US" sz="2800" b="0" dirty="0"/>
              <a:t>故意不予理會       </a:t>
            </a:r>
            <a:r>
              <a:rPr lang="en-US" sz="2800" b="0" dirty="0"/>
              <a:t>  </a:t>
            </a:r>
            <a:r>
              <a:rPr lang="en-US" altLang="zh-TW" sz="2800" b="0" dirty="0"/>
              <a:t>2.</a:t>
            </a:r>
            <a:r>
              <a:rPr lang="zh-TW" altLang="en-US" sz="2800" b="0" dirty="0"/>
              <a:t>隔離          </a:t>
            </a:r>
            <a:r>
              <a:rPr lang="en-US" sz="2800" b="0" dirty="0"/>
              <a:t>    </a:t>
            </a:r>
            <a:r>
              <a:rPr lang="en-US" altLang="zh-TW" sz="2800" b="0" dirty="0"/>
              <a:t>3.</a:t>
            </a:r>
            <a:r>
              <a:rPr lang="zh-TW" altLang="en-US" sz="2800" b="0" dirty="0"/>
              <a:t>反應代價</a:t>
            </a:r>
            <a:endParaRPr lang="en-US" altLang="zh-TW" sz="2800" b="0" dirty="0"/>
          </a:p>
          <a:p>
            <a:pPr>
              <a:lnSpc>
                <a:spcPct val="150000"/>
              </a:lnSpc>
            </a:pPr>
            <a:r>
              <a:rPr lang="en-US" sz="2800" b="0" dirty="0"/>
              <a:t>  </a:t>
            </a:r>
            <a:r>
              <a:rPr lang="en-US" altLang="zh-TW" sz="2800" b="0" dirty="0"/>
              <a:t>4. </a:t>
            </a:r>
            <a:r>
              <a:rPr lang="zh-TW" altLang="en-US" sz="2800" b="0" dirty="0"/>
              <a:t>重新指令          </a:t>
            </a:r>
            <a:r>
              <a:rPr lang="en-US" sz="2800" b="0" dirty="0"/>
              <a:t>       </a:t>
            </a:r>
            <a:r>
              <a:rPr lang="en-US" altLang="zh-TW" sz="2800" b="0" dirty="0"/>
              <a:t>5.</a:t>
            </a:r>
            <a:r>
              <a:rPr lang="zh-TW" altLang="en-US" sz="2800" b="0" dirty="0"/>
              <a:t>口頭申誡</a:t>
            </a:r>
            <a:r>
              <a:rPr lang="en-US" sz="2800" b="0" dirty="0"/>
              <a:t>      </a:t>
            </a:r>
            <a:r>
              <a:rPr lang="en-US" altLang="zh-TW" sz="2800" b="0" dirty="0"/>
              <a:t>6.</a:t>
            </a:r>
            <a:r>
              <a:rPr lang="zh-TW" altLang="en-US" sz="2800" b="0" dirty="0"/>
              <a:t>回歸原狀</a:t>
            </a:r>
            <a:endParaRPr lang="en-US" altLang="zh-TW" sz="2800" b="0" dirty="0"/>
          </a:p>
          <a:p>
            <a:pPr>
              <a:lnSpc>
                <a:spcPct val="150000"/>
              </a:lnSpc>
            </a:pPr>
            <a:r>
              <a:rPr lang="en-US" altLang="zh-TW" sz="2800" b="0" dirty="0"/>
              <a:t>  7. </a:t>
            </a:r>
            <a:r>
              <a:rPr lang="zh-TW" altLang="en-US" sz="2800" b="0" dirty="0"/>
              <a:t>過度矯正</a:t>
            </a:r>
            <a:r>
              <a:rPr lang="en-US" sz="2800" b="0" dirty="0"/>
              <a:t>                 </a:t>
            </a:r>
            <a:r>
              <a:rPr lang="en-US" altLang="zh-TW" sz="2800" b="0" dirty="0"/>
              <a:t>8.</a:t>
            </a:r>
            <a:r>
              <a:rPr lang="zh-TW" altLang="en-US" sz="2800" b="0" dirty="0"/>
              <a:t>刺激的饜膩</a:t>
            </a:r>
            <a:r>
              <a:rPr lang="en-US" sz="2800" b="0" dirty="0"/>
              <a:t> </a:t>
            </a:r>
          </a:p>
          <a:p>
            <a:pPr>
              <a:lnSpc>
                <a:spcPct val="150000"/>
              </a:lnSpc>
            </a:pPr>
            <a:r>
              <a:rPr lang="en-US" altLang="zh-TW" sz="2800" b="0" dirty="0"/>
              <a:t>  9. </a:t>
            </a:r>
            <a:r>
              <a:rPr lang="zh-TW" altLang="en-US" sz="2800" b="0" dirty="0"/>
              <a:t>事後調適</a:t>
            </a:r>
            <a:endParaRPr lang="en-US" altLang="zh-TW" sz="2800" b="0" dirty="0"/>
          </a:p>
          <a:p>
            <a:pPr>
              <a:lnSpc>
                <a:spcPct val="150000"/>
              </a:lnSpc>
            </a:pPr>
            <a:endParaRPr lang="en-US" altLang="zh-TW" b="0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文字方塊 3"/>
          <p:cNvSpPr txBox="1">
            <a:spLocks noChangeArrowheads="1"/>
          </p:cNvSpPr>
          <p:nvPr/>
        </p:nvSpPr>
        <p:spPr bwMode="auto">
          <a:xfrm>
            <a:off x="2357422" y="500042"/>
            <a:ext cx="47149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TW" altLang="en-US" sz="3600" b="0" dirty="0"/>
              <a:t>標的行為觀察紀錄表</a:t>
            </a:r>
          </a:p>
        </p:txBody>
      </p:sp>
      <p:pic>
        <p:nvPicPr>
          <p:cNvPr id="62467" name="Picture 4"/>
          <p:cNvPicPr>
            <a:picLocks noChangeAspect="1" noChangeArrowheads="1"/>
          </p:cNvPicPr>
          <p:nvPr/>
        </p:nvPicPr>
        <p:blipFill>
          <a:blip r:embed="rId2" cstate="print"/>
          <a:srcRect l="8984" t="28773" r="7520" b="32378"/>
          <a:stretch>
            <a:fillRect/>
          </a:stretch>
        </p:blipFill>
        <p:spPr bwMode="auto">
          <a:xfrm>
            <a:off x="0" y="1214422"/>
            <a:ext cx="9267825" cy="39290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714375" y="3214686"/>
            <a:ext cx="7715250" cy="3448052"/>
          </a:xfrm>
          <a:prstGeom prst="wedgeRoundRectCallout">
            <a:avLst>
              <a:gd name="adj1" fmla="val -16130"/>
              <a:gd name="adj2" fmla="val -50944"/>
              <a:gd name="adj3" fmla="val 16667"/>
            </a:avLst>
          </a:prstGeom>
          <a:solidFill>
            <a:schemeClr val="bg1"/>
          </a:solidFill>
          <a:ln w="7620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TW" sz="3200" b="0" dirty="0">
                <a:latin typeface="標楷體" pitchFamily="65" charset="-120"/>
              </a:rPr>
              <a:t>1.</a:t>
            </a:r>
            <a:r>
              <a:rPr lang="zh-TW" altLang="en-US" sz="3200" b="0" dirty="0">
                <a:latin typeface="標楷體" pitchFamily="65" charset="-120"/>
              </a:rPr>
              <a:t>行為發生後，回憶或訪談，紀錄之</a:t>
            </a:r>
          </a:p>
          <a:p>
            <a:pPr>
              <a:lnSpc>
                <a:spcPct val="130000"/>
              </a:lnSpc>
            </a:pPr>
            <a:r>
              <a:rPr lang="en-US" altLang="zh-TW" sz="3200" b="0" dirty="0">
                <a:latin typeface="標楷體" pitchFamily="65" charset="-120"/>
              </a:rPr>
              <a:t>2.</a:t>
            </a:r>
            <a:r>
              <a:rPr lang="zh-TW" altLang="en-US" sz="3200" b="0" dirty="0">
                <a:latin typeface="標楷體" pitchFamily="65" charset="-120"/>
              </a:rPr>
              <a:t>知之為知之，不知為不知，是知也</a:t>
            </a:r>
          </a:p>
          <a:p>
            <a:pPr>
              <a:lnSpc>
                <a:spcPct val="130000"/>
              </a:lnSpc>
            </a:pPr>
            <a:r>
              <a:rPr lang="en-US" altLang="zh-TW" sz="3200" b="0" dirty="0">
                <a:latin typeface="標楷體" pitchFamily="65" charset="-120"/>
              </a:rPr>
              <a:t>3.</a:t>
            </a:r>
            <a:r>
              <a:rPr lang="zh-TW" altLang="en-US" sz="3200" b="0" dirty="0">
                <a:latin typeface="標楷體" pitchFamily="65" charset="-120"/>
              </a:rPr>
              <a:t>記錄到可做出功能假設，</a:t>
            </a:r>
            <a:r>
              <a:rPr lang="zh-TW" altLang="en-US" sz="3200" b="0" dirty="0" smtClean="0">
                <a:latin typeface="標楷體" pitchFamily="65" charset="-120"/>
              </a:rPr>
              <a:t>即可</a:t>
            </a:r>
            <a:endParaRPr lang="en-US" altLang="zh-TW" sz="3200" b="0" dirty="0" smtClean="0">
              <a:latin typeface="標楷體" pitchFamily="65" charset="-120"/>
            </a:endParaRPr>
          </a:p>
          <a:p>
            <a:pPr>
              <a:lnSpc>
                <a:spcPct val="130000"/>
              </a:lnSpc>
            </a:pPr>
            <a:r>
              <a:rPr lang="en-US" altLang="zh-TW" sz="3200" b="0" dirty="0" smtClean="0">
                <a:latin typeface="標楷體" pitchFamily="65" charset="-120"/>
              </a:rPr>
              <a:t>4.</a:t>
            </a:r>
            <a:r>
              <a:rPr lang="zh-TW" altLang="en-US" sz="4000" u="sng" dirty="0" smtClean="0">
                <a:latin typeface="標楷體" pitchFamily="65" charset="-120"/>
              </a:rPr>
              <a:t>重點：根據假設，調整策略</a:t>
            </a:r>
            <a:endParaRPr lang="zh-TW" altLang="en-US" sz="4000" u="sng" dirty="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 cstate="print"/>
          <a:srcRect l="16232" t="12500" r="53294" b="6250"/>
          <a:stretch>
            <a:fillRect/>
          </a:stretch>
        </p:blipFill>
        <p:spPr bwMode="auto">
          <a:xfrm>
            <a:off x="785813" y="0"/>
            <a:ext cx="5000625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圓角矩形圖說文字 2"/>
          <p:cNvSpPr/>
          <p:nvPr/>
        </p:nvSpPr>
        <p:spPr bwMode="auto">
          <a:xfrm>
            <a:off x="5500688" y="1643063"/>
            <a:ext cx="3357562" cy="1643062"/>
          </a:xfrm>
          <a:prstGeom prst="wedgeRoundRectCallout">
            <a:avLst>
              <a:gd name="adj1" fmla="val -104542"/>
              <a:gd name="adj2" fmla="val 76879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TW" altLang="en-US" sz="3600" b="0" dirty="0">
                <a:latin typeface="標楷體" pitchFamily="65" charset="-120"/>
              </a:rPr>
              <a:t>策略的產出</a:t>
            </a:r>
            <a:endParaRPr lang="en-US" altLang="zh-TW" sz="3600" b="0" dirty="0">
              <a:latin typeface="標楷體" pitchFamily="65" charset="-120"/>
            </a:endParaRPr>
          </a:p>
          <a:p>
            <a:pPr algn="ctr">
              <a:defRPr/>
            </a:pPr>
            <a:r>
              <a:rPr lang="zh-TW" altLang="zh-TW" sz="3600" b="0" dirty="0">
                <a:latin typeface="標楷體" pitchFamily="65" charset="-120"/>
              </a:rPr>
              <a:t>「</a:t>
            </a:r>
            <a:r>
              <a:rPr lang="zh-TW" altLang="en-US" sz="3600" b="0" dirty="0">
                <a:latin typeface="標楷體" pitchFamily="65" charset="-120"/>
              </a:rPr>
              <a:t>有根、有據」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71670" y="2214554"/>
            <a:ext cx="3992562" cy="1008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zh-TW" altLang="en-US" sz="4800" dirty="0" smtClean="0">
                <a:ea typeface="標楷體" pitchFamily="65" charset="-120"/>
              </a:rPr>
              <a:t>前事處理策略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2000232" y="3286124"/>
            <a:ext cx="39925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zh-TW" altLang="en-US" sz="4800" b="0" dirty="0">
                <a:latin typeface="+mn-lt"/>
              </a:rPr>
              <a:t>行為中的介入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2500298" y="4357694"/>
            <a:ext cx="6286544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zh-TW" altLang="en-US" sz="4800" b="0" dirty="0">
                <a:latin typeface="+mn-lt"/>
              </a:rPr>
              <a:t>後果處理</a:t>
            </a:r>
            <a:r>
              <a:rPr lang="zh-TW" altLang="en-US" sz="4800" b="0" dirty="0" smtClean="0">
                <a:latin typeface="+mn-lt"/>
              </a:rPr>
              <a:t>策略  </a:t>
            </a:r>
            <a:r>
              <a:rPr lang="en-US" altLang="zh-TW" sz="3600" b="0" dirty="0" smtClean="0">
                <a:latin typeface="+mn-lt"/>
              </a:rPr>
              <a:t>(15%)</a:t>
            </a:r>
            <a:endParaRPr lang="zh-TW" altLang="en-US" sz="3600" b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endParaRPr lang="en-US" altLang="zh-TW" sz="4800" b="0" dirty="0">
              <a:latin typeface="+mn-lt"/>
            </a:endParaRPr>
          </a:p>
        </p:txBody>
      </p:sp>
      <p:pic>
        <p:nvPicPr>
          <p:cNvPr id="69637" name="Picture 8" descr="p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00306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8" name="Picture 9" descr="p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876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9" name="Picture 10" descr="p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643446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字方塊 7"/>
          <p:cNvSpPr txBox="1"/>
          <p:nvPr/>
        </p:nvSpPr>
        <p:spPr>
          <a:xfrm>
            <a:off x="6215074" y="2857496"/>
            <a:ext cx="21431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0" b="0" dirty="0" smtClean="0">
                <a:latin typeface="+mn-lt"/>
              </a:rPr>
              <a:t>(85%)</a:t>
            </a:r>
            <a:endParaRPr lang="zh-TW" altLang="en-US" sz="6000" b="0" dirty="0" smtClean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714375" y="3214688"/>
          <a:ext cx="7929563" cy="2787654"/>
        </p:xfrm>
        <a:graphic>
          <a:graphicData uri="http://schemas.openxmlformats.org/drawingml/2006/table">
            <a:tbl>
              <a:tblPr/>
              <a:tblGrid>
                <a:gridCol w="2152650"/>
                <a:gridCol w="2889250"/>
                <a:gridCol w="2887663"/>
              </a:tblGrid>
              <a:tr h="611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困擾的問題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我也可以這樣說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需要學會的技巧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很衝動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有行動力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停、想、說、做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很固執</a:t>
                      </a:r>
                      <a:endParaRPr kumimoji="0" lang="en-US" altLang="zh-TW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有毅力</a:t>
                      </a:r>
                      <a:endParaRPr kumimoji="0" lang="en-US" altLang="zh-TW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放下、放鬆</a:t>
                      </a:r>
                      <a:endParaRPr kumimoji="0" lang="en-US" altLang="zh-TW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唱反調</a:t>
                      </a:r>
                      <a:endParaRPr kumimoji="0" lang="en-US" altLang="zh-TW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有主見</a:t>
                      </a:r>
                      <a:endParaRPr kumimoji="0" lang="en-US" altLang="zh-TW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聽別人的意見</a:t>
                      </a:r>
                      <a:endParaRPr kumimoji="0" lang="en-US" altLang="zh-TW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字方塊 2"/>
          <p:cNvSpPr txBox="1">
            <a:spLocks noChangeArrowheads="1"/>
          </p:cNvSpPr>
          <p:nvPr/>
        </p:nvSpPr>
        <p:spPr bwMode="auto">
          <a:xfrm>
            <a:off x="928688" y="1000125"/>
            <a:ext cx="77866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4800" b="0" dirty="0" smtClean="0">
                <a:latin typeface="標楷體" pitchFamily="65" charset="-120"/>
                <a:ea typeface="標楷體" pitchFamily="65" charset="-120"/>
              </a:rPr>
              <a:t>他不是</a:t>
            </a:r>
            <a:r>
              <a:rPr lang="zh-TW" altLang="en-US" sz="4800" b="0" dirty="0">
                <a:latin typeface="標楷體" pitchFamily="65" charset="-120"/>
                <a:ea typeface="標楷體" pitchFamily="65" charset="-120"/>
              </a:rPr>
              <a:t>有問題，</a:t>
            </a:r>
            <a:endParaRPr lang="en-US" altLang="zh-TW" sz="4800" b="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800" b="0" dirty="0" smtClean="0">
                <a:latin typeface="標楷體" pitchFamily="65" charset="-120"/>
                <a:ea typeface="標楷體" pitchFamily="65" charset="-120"/>
              </a:rPr>
              <a:t>他是</a:t>
            </a:r>
            <a:r>
              <a:rPr lang="zh-TW" altLang="en-US" sz="4800" b="0" dirty="0">
                <a:latin typeface="標楷體" pitchFamily="65" charset="-120"/>
                <a:ea typeface="標楷體" pitchFamily="65" charset="-120"/>
              </a:rPr>
              <a:t>需要學會一些技巧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2143108" y="2357430"/>
            <a:ext cx="44640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5400" dirty="0">
                <a:solidFill>
                  <a:srgbClr val="D60093"/>
                </a:solidFill>
              </a:rPr>
              <a:t>       </a:t>
            </a:r>
            <a:r>
              <a:rPr lang="zh-TW" altLang="en-US" sz="5400" b="0" dirty="0"/>
              <a:t>我可以</a:t>
            </a:r>
          </a:p>
          <a:p>
            <a:r>
              <a:rPr lang="zh-TW" altLang="en-US" sz="5400" b="0" dirty="0"/>
              <a:t>    我開心</a:t>
            </a:r>
          </a:p>
          <a:p>
            <a:r>
              <a:rPr lang="zh-TW" altLang="en-US" sz="5400" b="0" dirty="0"/>
              <a:t>        我願意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785786" y="500042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0" dirty="0" smtClean="0"/>
              <a:t>畫畫看的省思</a:t>
            </a:r>
            <a:endParaRPr lang="zh-TW" altLang="en-US" sz="3200" b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4786314" y="714356"/>
            <a:ext cx="381635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4000" b="0" dirty="0">
                <a:latin typeface="標楷體" pitchFamily="65" charset="-120"/>
                <a:ea typeface="標楷體" pitchFamily="65" charset="-120"/>
              </a:rPr>
              <a:t>視覺提示</a:t>
            </a:r>
          </a:p>
          <a:p>
            <a:pPr>
              <a:spcBef>
                <a:spcPct val="50000"/>
              </a:spcBef>
            </a:pPr>
            <a:r>
              <a:rPr lang="zh-TW" altLang="en-US" sz="4000" b="0" dirty="0">
                <a:latin typeface="標楷體" pitchFamily="65" charset="-120"/>
                <a:ea typeface="標楷體" pitchFamily="65" charset="-120"/>
              </a:rPr>
              <a:t>循序漸進</a:t>
            </a:r>
          </a:p>
          <a:p>
            <a:pPr>
              <a:spcBef>
                <a:spcPct val="50000"/>
              </a:spcBef>
            </a:pPr>
            <a:r>
              <a:rPr kumimoji="0" lang="zh-TW" altLang="en-US" sz="4000" b="0" dirty="0">
                <a:latin typeface="標楷體" pitchFamily="65" charset="-120"/>
                <a:ea typeface="標楷體" pitchFamily="65" charset="-120"/>
              </a:rPr>
              <a:t>增強鼓勵</a:t>
            </a:r>
          </a:p>
        </p:txBody>
      </p:sp>
      <p:sp>
        <p:nvSpPr>
          <p:cNvPr id="88068" name="WordArt 4"/>
          <p:cNvSpPr>
            <a:spLocks noChangeArrowheads="1" noChangeShapeType="1" noTextEdit="1"/>
          </p:cNvSpPr>
          <p:nvPr/>
        </p:nvSpPr>
        <p:spPr bwMode="auto">
          <a:xfrm rot="-850435">
            <a:off x="2898700" y="2285114"/>
            <a:ext cx="1813166" cy="5620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778"/>
              </a:avLst>
            </a:prstTxWarp>
          </a:bodyPr>
          <a:lstStyle/>
          <a:p>
            <a:pPr algn="ctr"/>
            <a:r>
              <a:rPr lang="zh-TW" altLang="en-US" sz="54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84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標楷體"/>
                <a:ea typeface="標楷體"/>
              </a:rPr>
              <a:t>基本作法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928926" y="3857628"/>
            <a:ext cx="5616575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4400" b="0" dirty="0">
                <a:ea typeface="標楷體" pitchFamily="65" charset="-120"/>
              </a:rPr>
              <a:t>把自主權還給他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596" y="5786454"/>
            <a:ext cx="82153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TW" altLang="en-US" sz="3200" b="0" dirty="0">
                <a:latin typeface="標楷體" pitchFamily="65" charset="-120"/>
                <a:ea typeface="標楷體" pitchFamily="65" charset="-120"/>
              </a:rPr>
              <a:t>原來：不一樣也可以被同理、幽默的接納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71538" y="5000636"/>
            <a:ext cx="3673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TW" altLang="en-US" sz="3600" b="0" dirty="0">
                <a:latin typeface="標楷體" pitchFamily="65" charset="-120"/>
                <a:ea typeface="標楷體" pitchFamily="65" charset="-120"/>
              </a:rPr>
              <a:t>被加分</a:t>
            </a:r>
            <a:r>
              <a:rPr kumimoji="0" lang="zh-TW" altLang="en-US" sz="3600" b="0" dirty="0" smtClean="0">
                <a:latin typeface="標楷體" pitchFamily="65" charset="-120"/>
                <a:ea typeface="標楷體" pitchFamily="65" charset="-120"/>
              </a:rPr>
              <a:t>的哭臉</a:t>
            </a:r>
            <a:endParaRPr kumimoji="0" lang="zh-TW" altLang="en-US" sz="3600" b="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85852" y="357166"/>
            <a:ext cx="5643602" cy="735031"/>
          </a:xfrm>
          <a:noFill/>
        </p:spPr>
        <p:txBody>
          <a:bodyPr anchor="b"/>
          <a:lstStyle/>
          <a:p>
            <a:pPr eaLnBrk="1" hangingPunct="1">
              <a:spcBef>
                <a:spcPct val="30000"/>
              </a:spcBef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結構式教學法－</a:t>
            </a:r>
            <a:r>
              <a:rPr lang="zh-TW" altLang="en-US" sz="2900" dirty="0" smtClean="0">
                <a:latin typeface="標楷體" pitchFamily="65" charset="-120"/>
                <a:ea typeface="標楷體" pitchFamily="65" charset="-120"/>
              </a:rPr>
              <a:t>簡言之</a:t>
            </a: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642910" y="2143116"/>
            <a:ext cx="2511321" cy="7694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4400" b="1" dirty="0">
                <a:latin typeface="Verdana" pitchFamily="34" charset="0"/>
                <a:ea typeface="標楷體" pitchFamily="65" charset="-120"/>
              </a:rPr>
              <a:t>有組織</a:t>
            </a:r>
          </a:p>
        </p:txBody>
      </p:sp>
      <p:sp>
        <p:nvSpPr>
          <p:cNvPr id="31750" name="AutoShape 5"/>
          <p:cNvSpPr>
            <a:spLocks/>
          </p:cNvSpPr>
          <p:nvPr/>
        </p:nvSpPr>
        <p:spPr bwMode="auto">
          <a:xfrm>
            <a:off x="3357554" y="2500306"/>
            <a:ext cx="357190" cy="3167334"/>
          </a:xfrm>
          <a:prstGeom prst="rightBrace">
            <a:avLst>
              <a:gd name="adj1" fmla="val 74771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TW" altLang="zh-TW">
              <a:latin typeface="Verdana" pitchFamily="34" charset="0"/>
            </a:endParaRPr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3714744" y="3571876"/>
            <a:ext cx="17584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4800" b="1" dirty="0">
                <a:latin typeface="Verdana" pitchFamily="34" charset="0"/>
                <a:ea typeface="標楷體" pitchFamily="65" charset="-120"/>
              </a:rPr>
              <a:t>安排</a:t>
            </a: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714348" y="5214950"/>
            <a:ext cx="2511321" cy="7694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4400" b="1" dirty="0">
                <a:latin typeface="Verdana" pitchFamily="34" charset="0"/>
                <a:ea typeface="標楷體" pitchFamily="65" charset="-120"/>
              </a:rPr>
              <a:t>有系統</a:t>
            </a:r>
          </a:p>
        </p:txBody>
      </p:sp>
      <p:sp>
        <p:nvSpPr>
          <p:cNvPr id="31753" name="Text Box 8"/>
          <p:cNvSpPr txBox="1">
            <a:spLocks noChangeArrowheads="1"/>
          </p:cNvSpPr>
          <p:nvPr/>
        </p:nvSpPr>
        <p:spPr bwMode="auto">
          <a:xfrm>
            <a:off x="5857884" y="2000240"/>
            <a:ext cx="2511321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5400" b="1" dirty="0" smtClean="0">
                <a:latin typeface="Verdana" pitchFamily="34" charset="0"/>
                <a:ea typeface="標楷體" pitchFamily="65" charset="-120"/>
              </a:rPr>
              <a:t>環 境</a:t>
            </a:r>
            <a:endParaRPr lang="zh-TW" altLang="en-US" sz="5400" b="1" dirty="0">
              <a:latin typeface="Verdana" pitchFamily="34" charset="0"/>
              <a:ea typeface="標楷體" pitchFamily="65" charset="-120"/>
            </a:endParaRPr>
          </a:p>
        </p:txBody>
      </p:sp>
      <p:sp>
        <p:nvSpPr>
          <p:cNvPr id="31754" name="Text Box 9"/>
          <p:cNvSpPr txBox="1">
            <a:spLocks noChangeArrowheads="1"/>
          </p:cNvSpPr>
          <p:nvPr/>
        </p:nvSpPr>
        <p:spPr bwMode="auto">
          <a:xfrm>
            <a:off x="5929322" y="3500438"/>
            <a:ext cx="2428892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5400" b="1" dirty="0" smtClean="0">
                <a:latin typeface="Verdana" pitchFamily="34" charset="0"/>
                <a:ea typeface="標楷體" pitchFamily="65" charset="-120"/>
              </a:rPr>
              <a:t>材 料</a:t>
            </a:r>
            <a:endParaRPr lang="zh-TW" altLang="en-US" sz="5400" b="1" dirty="0">
              <a:latin typeface="Verdana" pitchFamily="34" charset="0"/>
              <a:ea typeface="標楷體" pitchFamily="65" charset="-120"/>
            </a:endParaRPr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5857884" y="5000636"/>
            <a:ext cx="2511321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6000"/>
              </a:spcAft>
            </a:pPr>
            <a:r>
              <a:rPr lang="zh-TW" altLang="en-US" sz="4000" b="1" dirty="0">
                <a:latin typeface="標楷體" pitchFamily="65" charset="-120"/>
                <a:ea typeface="標楷體" pitchFamily="65" charset="-120"/>
              </a:rPr>
              <a:t>程序</a:t>
            </a:r>
            <a:r>
              <a:rPr lang="en-US" altLang="zh-TW" sz="4000" b="1" dirty="0">
                <a:latin typeface="標楷體" pitchFamily="65" charset="-120"/>
                <a:ea typeface="標楷體" pitchFamily="65" charset="-120"/>
              </a:rPr>
              <a:t>/</a:t>
            </a:r>
            <a:r>
              <a:rPr lang="zh-TW" altLang="en-US" sz="4000" b="1" dirty="0">
                <a:latin typeface="標楷體" pitchFamily="65" charset="-120"/>
                <a:ea typeface="標楷體" pitchFamily="65" charset="-120"/>
              </a:rPr>
              <a:t>流程</a:t>
            </a:r>
          </a:p>
        </p:txBody>
      </p:sp>
      <p:sp>
        <p:nvSpPr>
          <p:cNvPr id="31757" name="Line 12"/>
          <p:cNvSpPr>
            <a:spLocks noChangeShapeType="1"/>
          </p:cNvSpPr>
          <p:nvPr/>
        </p:nvSpPr>
        <p:spPr bwMode="auto">
          <a:xfrm>
            <a:off x="5214942" y="4000504"/>
            <a:ext cx="7546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31758" name="Line 13"/>
          <p:cNvSpPr>
            <a:spLocks noChangeShapeType="1"/>
          </p:cNvSpPr>
          <p:nvPr/>
        </p:nvSpPr>
        <p:spPr bwMode="auto">
          <a:xfrm>
            <a:off x="5500694" y="5715016"/>
            <a:ext cx="25279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31759" name="Line 14"/>
          <p:cNvSpPr>
            <a:spLocks noChangeShapeType="1"/>
          </p:cNvSpPr>
          <p:nvPr/>
        </p:nvSpPr>
        <p:spPr bwMode="auto">
          <a:xfrm flipH="1">
            <a:off x="5500693" y="2428868"/>
            <a:ext cx="45719" cy="3280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>
            <a:off x="5572132" y="2428868"/>
            <a:ext cx="25279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"/>
          <p:cNvPicPr>
            <a:picLocks noChangeAspect="1" noChangeArrowheads="1"/>
          </p:cNvPicPr>
          <p:nvPr/>
        </p:nvPicPr>
        <p:blipFill>
          <a:blip r:embed="rId2" cstate="print"/>
          <a:srcRect l="2930" t="17276" r="15771" b="7520"/>
          <a:stretch>
            <a:fillRect/>
          </a:stretch>
        </p:blipFill>
        <p:spPr bwMode="auto">
          <a:xfrm>
            <a:off x="-142875" y="0"/>
            <a:ext cx="9323388" cy="664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" name="文字方塊 2"/>
          <p:cNvSpPr txBox="1"/>
          <p:nvPr/>
        </p:nvSpPr>
        <p:spPr>
          <a:xfrm>
            <a:off x="214282" y="214290"/>
            <a:ext cx="78581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4395" t="26424" r="17236" b="16666"/>
          <a:stretch>
            <a:fillRect/>
          </a:stretch>
        </p:blipFill>
        <p:spPr bwMode="auto">
          <a:xfrm>
            <a:off x="0" y="1143000"/>
            <a:ext cx="9144000" cy="5500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99" name="圓角矩形圖說文字 2"/>
          <p:cNvSpPr>
            <a:spLocks noChangeArrowheads="1"/>
          </p:cNvSpPr>
          <p:nvPr/>
        </p:nvSpPr>
        <p:spPr bwMode="auto">
          <a:xfrm>
            <a:off x="1000125" y="6072188"/>
            <a:ext cx="1000125" cy="500062"/>
          </a:xfrm>
          <a:prstGeom prst="wedgeRoundRectCallout">
            <a:avLst>
              <a:gd name="adj1" fmla="val -20833"/>
              <a:gd name="adj2" fmla="val 47264"/>
              <a:gd name="adj3" fmla="val 16667"/>
            </a:avLst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zh-TW" altLang="en-US" sz="2400" b="1">
                <a:latin typeface="標楷體" pitchFamily="65" charset="-120"/>
                <a:ea typeface="標楷體" pitchFamily="65" charset="-120"/>
              </a:rPr>
              <a:t>時間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1214438" y="4714875"/>
            <a:ext cx="1214437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000" b="1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000" b="1">
                <a:latin typeface="標楷體" pitchFamily="65" charset="-120"/>
                <a:ea typeface="標楷體" pitchFamily="65" charset="-120"/>
              </a:rPr>
              <a:t>促 發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1643063" y="3857625"/>
            <a:ext cx="128587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000" b="1">
                <a:latin typeface="標楷體" pitchFamily="65" charset="-120"/>
                <a:ea typeface="標楷體" pitchFamily="65" charset="-120"/>
              </a:rPr>
              <a:t>3.</a:t>
            </a:r>
            <a:r>
              <a:rPr lang="zh-TW" altLang="en-US" sz="2000" b="1">
                <a:latin typeface="標楷體" pitchFamily="65" charset="-120"/>
                <a:ea typeface="標楷體" pitchFamily="65" charset="-120"/>
              </a:rPr>
              <a:t>震 動</a:t>
            </a:r>
          </a:p>
        </p:txBody>
      </p:sp>
      <p:sp>
        <p:nvSpPr>
          <p:cNvPr id="4102" name="矩形 7"/>
          <p:cNvSpPr>
            <a:spLocks noChangeArrowheads="1"/>
          </p:cNvSpPr>
          <p:nvPr/>
        </p:nvSpPr>
        <p:spPr bwMode="auto">
          <a:xfrm>
            <a:off x="2428875" y="3000375"/>
            <a:ext cx="1500188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000" b="1">
                <a:latin typeface="標楷體" pitchFamily="65" charset="-120"/>
                <a:ea typeface="標楷體" pitchFamily="65" charset="-120"/>
              </a:rPr>
              <a:t> 4.</a:t>
            </a:r>
            <a:r>
              <a:rPr lang="zh-TW" altLang="en-US" sz="2000" b="1">
                <a:latin typeface="標楷體" pitchFamily="65" charset="-120"/>
                <a:ea typeface="標楷體" pitchFamily="65" charset="-120"/>
              </a:rPr>
              <a:t>加 速</a:t>
            </a:r>
          </a:p>
        </p:txBody>
      </p:sp>
      <p:sp>
        <p:nvSpPr>
          <p:cNvPr id="4103" name="矩形 8"/>
          <p:cNvSpPr>
            <a:spLocks noChangeArrowheads="1"/>
          </p:cNvSpPr>
          <p:nvPr/>
        </p:nvSpPr>
        <p:spPr bwMode="auto">
          <a:xfrm>
            <a:off x="4500563" y="1857375"/>
            <a:ext cx="1214437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000" b="1">
                <a:latin typeface="標楷體" pitchFamily="65" charset="-120"/>
                <a:ea typeface="標楷體" pitchFamily="65" charset="-120"/>
              </a:rPr>
              <a:t> 5.</a:t>
            </a:r>
            <a:r>
              <a:rPr lang="zh-TW" altLang="en-US" sz="2000" b="1">
                <a:latin typeface="標楷體" pitchFamily="65" charset="-120"/>
                <a:ea typeface="標楷體" pitchFamily="65" charset="-120"/>
              </a:rPr>
              <a:t>頂 峰</a:t>
            </a:r>
          </a:p>
        </p:txBody>
      </p:sp>
      <p:sp>
        <p:nvSpPr>
          <p:cNvPr id="4104" name="矩形 10"/>
          <p:cNvSpPr>
            <a:spLocks noChangeArrowheads="1"/>
          </p:cNvSpPr>
          <p:nvPr/>
        </p:nvSpPr>
        <p:spPr bwMode="auto">
          <a:xfrm>
            <a:off x="1214438" y="5357813"/>
            <a:ext cx="954087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000" b="1"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2000" b="1">
                <a:latin typeface="標楷體" pitchFamily="65" charset="-120"/>
                <a:ea typeface="標楷體" pitchFamily="65" charset="-120"/>
              </a:rPr>
              <a:t>平穩</a:t>
            </a:r>
          </a:p>
        </p:txBody>
      </p:sp>
      <p:sp>
        <p:nvSpPr>
          <p:cNvPr id="12" name="矩形 11"/>
          <p:cNvSpPr/>
          <p:nvPr/>
        </p:nvSpPr>
        <p:spPr>
          <a:xfrm>
            <a:off x="285750" y="2357438"/>
            <a:ext cx="530225" cy="18161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sz="2800" b="1" spc="-100" dirty="0">
                <a:latin typeface="標楷體" pitchFamily="65" charset="-120"/>
                <a:ea typeface="標楷體" pitchFamily="65" charset="-120"/>
              </a:rPr>
              <a:t>強</a:t>
            </a:r>
            <a:endParaRPr lang="en-US" altLang="zh-TW" sz="2800" b="1" spc="-1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endParaRPr lang="en-US" altLang="zh-TW" sz="2800" b="1" spc="-1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endParaRPr lang="en-US" altLang="zh-TW" sz="2800" b="1" spc="-1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2800" b="1" spc="-100" dirty="0">
                <a:latin typeface="標楷體" pitchFamily="65" charset="-120"/>
                <a:ea typeface="標楷體" pitchFamily="65" charset="-120"/>
              </a:rPr>
              <a:t>度</a:t>
            </a:r>
          </a:p>
        </p:txBody>
      </p:sp>
      <p:sp>
        <p:nvSpPr>
          <p:cNvPr id="4106" name="矩形 12"/>
          <p:cNvSpPr>
            <a:spLocks noChangeArrowheads="1"/>
          </p:cNvSpPr>
          <p:nvPr/>
        </p:nvSpPr>
        <p:spPr bwMode="auto">
          <a:xfrm>
            <a:off x="6929438" y="3857625"/>
            <a:ext cx="171450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000" b="1">
                <a:latin typeface="標楷體" pitchFamily="65" charset="-120"/>
                <a:ea typeface="標楷體" pitchFamily="65" charset="-120"/>
              </a:rPr>
              <a:t> 6.</a:t>
            </a:r>
            <a:r>
              <a:rPr lang="zh-TW" altLang="en-US" sz="2000" b="1">
                <a:latin typeface="標楷體" pitchFamily="65" charset="-120"/>
                <a:ea typeface="標楷體" pitchFamily="65" charset="-120"/>
              </a:rPr>
              <a:t>緩 和</a:t>
            </a:r>
          </a:p>
        </p:txBody>
      </p:sp>
      <p:sp>
        <p:nvSpPr>
          <p:cNvPr id="4107" name="矩形 13"/>
          <p:cNvSpPr>
            <a:spLocks noChangeArrowheads="1"/>
          </p:cNvSpPr>
          <p:nvPr/>
        </p:nvSpPr>
        <p:spPr bwMode="auto">
          <a:xfrm>
            <a:off x="7358063" y="5072063"/>
            <a:ext cx="1214437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000" b="1">
                <a:latin typeface="標楷體" pitchFamily="65" charset="-120"/>
                <a:ea typeface="標楷體" pitchFamily="65" charset="-120"/>
              </a:rPr>
              <a:t> 7.</a:t>
            </a:r>
            <a:r>
              <a:rPr lang="zh-TW" altLang="en-US" sz="2000" b="1">
                <a:latin typeface="標楷體" pitchFamily="65" charset="-120"/>
                <a:ea typeface="標楷體" pitchFamily="65" charset="-120"/>
              </a:rPr>
              <a:t>恢 復</a:t>
            </a:r>
          </a:p>
        </p:txBody>
      </p:sp>
      <p:cxnSp>
        <p:nvCxnSpPr>
          <p:cNvPr id="4108" name="直線接點 15"/>
          <p:cNvCxnSpPr>
            <a:cxnSpLocks noChangeShapeType="1"/>
          </p:cNvCxnSpPr>
          <p:nvPr/>
        </p:nvCxnSpPr>
        <p:spPr bwMode="auto">
          <a:xfrm rot="5400000">
            <a:off x="2178051" y="5822950"/>
            <a:ext cx="21431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09" name="直線接點 17"/>
          <p:cNvCxnSpPr>
            <a:cxnSpLocks noChangeShapeType="1"/>
          </p:cNvCxnSpPr>
          <p:nvPr/>
        </p:nvCxnSpPr>
        <p:spPr bwMode="auto">
          <a:xfrm rot="5400000">
            <a:off x="2215356" y="5285582"/>
            <a:ext cx="128587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10" name="直線接點 19"/>
          <p:cNvCxnSpPr>
            <a:cxnSpLocks noChangeShapeType="1"/>
          </p:cNvCxnSpPr>
          <p:nvPr/>
        </p:nvCxnSpPr>
        <p:spPr bwMode="auto">
          <a:xfrm rot="5400000">
            <a:off x="3036888" y="5035550"/>
            <a:ext cx="1785938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11" name="直線接點 24"/>
          <p:cNvCxnSpPr>
            <a:cxnSpLocks noChangeShapeType="1"/>
          </p:cNvCxnSpPr>
          <p:nvPr/>
        </p:nvCxnSpPr>
        <p:spPr bwMode="auto">
          <a:xfrm rot="5400000">
            <a:off x="3144044" y="4214019"/>
            <a:ext cx="34290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12" name="直線接點 26"/>
          <p:cNvCxnSpPr>
            <a:cxnSpLocks noChangeShapeType="1"/>
          </p:cNvCxnSpPr>
          <p:nvPr/>
        </p:nvCxnSpPr>
        <p:spPr bwMode="auto">
          <a:xfrm rot="5400000">
            <a:off x="4715669" y="4428332"/>
            <a:ext cx="300037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13" name="直線接點 28"/>
          <p:cNvCxnSpPr>
            <a:cxnSpLocks noChangeShapeType="1"/>
          </p:cNvCxnSpPr>
          <p:nvPr/>
        </p:nvCxnSpPr>
        <p:spPr bwMode="auto">
          <a:xfrm rot="5400000">
            <a:off x="6715919" y="5499894"/>
            <a:ext cx="85725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 cstate="print"/>
          <a:srcRect l="1465" t="20660" r="4785" b="18684"/>
          <a:stretch>
            <a:fillRect/>
          </a:stretch>
        </p:blipFill>
        <p:spPr bwMode="auto">
          <a:xfrm>
            <a:off x="0" y="1412875"/>
            <a:ext cx="9144000" cy="544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/>
          <a:srcRect l="3125" t="52437" r="3857" b="18858"/>
          <a:stretch>
            <a:fillRect/>
          </a:stretch>
        </p:blipFill>
        <p:spPr bwMode="auto">
          <a:xfrm>
            <a:off x="71438" y="2571750"/>
            <a:ext cx="90725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10"/>
          <p:cNvPicPr>
            <a:picLocks noChangeAspect="1" noChangeArrowheads="1"/>
          </p:cNvPicPr>
          <p:nvPr/>
        </p:nvPicPr>
        <p:blipFill>
          <a:blip r:embed="rId3" cstate="print"/>
          <a:srcRect l="1270" t="19489" r="4964" b="42728"/>
          <a:stretch>
            <a:fillRect/>
          </a:stretch>
        </p:blipFill>
        <p:spPr bwMode="auto">
          <a:xfrm>
            <a:off x="-1588" y="0"/>
            <a:ext cx="9145588" cy="2571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4" cstate="print"/>
          <a:srcRect l="27763" t="21875" r="39597" b="7813"/>
          <a:stretch>
            <a:fillRect/>
          </a:stretch>
        </p:blipFill>
        <p:spPr bwMode="auto">
          <a:xfrm>
            <a:off x="1714500" y="2500313"/>
            <a:ext cx="4143375" cy="4357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5" cstate="print"/>
          <a:srcRect l="63965" t="51981" r="3841" b="18489"/>
          <a:stretch>
            <a:fillRect/>
          </a:stretch>
        </p:blipFill>
        <p:spPr bwMode="auto">
          <a:xfrm>
            <a:off x="5929313" y="2500313"/>
            <a:ext cx="32146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print"/>
          <a:srcRect l="3125" t="18512" r="3857" b="18858"/>
          <a:stretch>
            <a:fillRect/>
          </a:stretch>
        </p:blipFill>
        <p:spPr bwMode="auto">
          <a:xfrm>
            <a:off x="71438" y="0"/>
            <a:ext cx="9072562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文字方塊 5"/>
          <p:cNvSpPr txBox="1">
            <a:spLocks noChangeArrowheads="1"/>
          </p:cNvSpPr>
          <p:nvPr/>
        </p:nvSpPr>
        <p:spPr bwMode="auto">
          <a:xfrm>
            <a:off x="4357688" y="1357313"/>
            <a:ext cx="1500187" cy="64611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200">
                <a:latin typeface="標楷體" pitchFamily="65" charset="-120"/>
                <a:ea typeface="標楷體" pitchFamily="65" charset="-120"/>
              </a:rPr>
              <a:t>這麼多永遠也寫不完海綿寶寶也別想看了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/>
          <a:srcRect l="27763" t="21875" r="39597" b="78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2" cstate="print"/>
          <a:srcRect l="3125" t="52437" r="3857" b="18858"/>
          <a:stretch>
            <a:fillRect/>
          </a:stretch>
        </p:blipFill>
        <p:spPr bwMode="auto">
          <a:xfrm>
            <a:off x="71438" y="3714750"/>
            <a:ext cx="90725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10"/>
          <p:cNvPicPr>
            <a:picLocks noChangeAspect="1" noChangeArrowheads="1"/>
          </p:cNvPicPr>
          <p:nvPr/>
        </p:nvPicPr>
        <p:blipFill>
          <a:blip r:embed="rId3" cstate="print"/>
          <a:srcRect l="1270" t="19489" r="4964" b="42728"/>
          <a:stretch>
            <a:fillRect/>
          </a:stretch>
        </p:blipFill>
        <p:spPr bwMode="auto">
          <a:xfrm>
            <a:off x="-1588" y="0"/>
            <a:ext cx="9145588" cy="3929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print"/>
          <a:srcRect l="73698" t="51981" r="3841" b="18489"/>
          <a:stretch>
            <a:fillRect/>
          </a:stretch>
        </p:blipFill>
        <p:spPr bwMode="auto">
          <a:xfrm>
            <a:off x="7000875" y="3857625"/>
            <a:ext cx="21431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圓角矩形 7"/>
          <p:cNvSpPr>
            <a:spLocks noChangeArrowheads="1"/>
          </p:cNvSpPr>
          <p:nvPr/>
        </p:nvSpPr>
        <p:spPr bwMode="auto">
          <a:xfrm>
            <a:off x="5929313" y="4143375"/>
            <a:ext cx="1000125" cy="2286000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9702" name="AutoShape 7"/>
          <p:cNvSpPr>
            <a:spLocks noChangeArrowheads="1"/>
          </p:cNvSpPr>
          <p:nvPr/>
        </p:nvSpPr>
        <p:spPr bwMode="auto">
          <a:xfrm>
            <a:off x="285750" y="357188"/>
            <a:ext cx="5214938" cy="4429125"/>
          </a:xfrm>
          <a:prstGeom prst="wedgeRoundRectCallout">
            <a:avLst>
              <a:gd name="adj1" fmla="val 58731"/>
              <a:gd name="adj2" fmla="val 60903"/>
              <a:gd name="adj3" fmla="val 16667"/>
            </a:avLst>
          </a:prstGeom>
          <a:solidFill>
            <a:srgbClr val="E9FDEC"/>
          </a:solidFill>
          <a:ln w="76200" algn="ctr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˙減少語言刺激</a:t>
            </a: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˙特別注意「遣詞用</a:t>
            </a:r>
            <a:endParaRPr lang="en-US" altLang="zh-TW" sz="3200" b="0" dirty="0"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TW" sz="3200" b="0" dirty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字」、「語調」和</a:t>
            </a:r>
            <a:endParaRPr lang="en-US" altLang="zh-TW" sz="3200" b="0" dirty="0"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TW" sz="3200" b="0" dirty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「語氣」</a:t>
            </a: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˙必要時指令簡潔，以</a:t>
            </a:r>
            <a:endParaRPr lang="en-US" altLang="zh-TW" sz="3200" b="0" dirty="0"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TW" sz="3200" b="0" dirty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「動詞」為主</a:t>
            </a: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˙確保安全</a:t>
            </a: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˙ 「等」</a:t>
            </a:r>
            <a:endParaRPr lang="zh-TW" altLang="en-US" sz="3200" b="0" dirty="0">
              <a:ea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2" cstate="print"/>
          <a:srcRect l="3125" t="52437" r="3857" b="18858"/>
          <a:stretch>
            <a:fillRect/>
          </a:stretch>
        </p:blipFill>
        <p:spPr bwMode="auto">
          <a:xfrm>
            <a:off x="71438" y="3714750"/>
            <a:ext cx="90725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10"/>
          <p:cNvPicPr>
            <a:picLocks noChangeAspect="1" noChangeArrowheads="1"/>
          </p:cNvPicPr>
          <p:nvPr/>
        </p:nvPicPr>
        <p:blipFill>
          <a:blip r:embed="rId3" cstate="print"/>
          <a:srcRect l="1270" t="19489" r="4964" b="42728"/>
          <a:stretch>
            <a:fillRect/>
          </a:stretch>
        </p:blipFill>
        <p:spPr bwMode="auto">
          <a:xfrm>
            <a:off x="-1588" y="0"/>
            <a:ext cx="9145588" cy="3929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rcRect l="84929" t="51981" r="3841" b="18489"/>
          <a:stretch>
            <a:fillRect/>
          </a:stretch>
        </p:blipFill>
        <p:spPr bwMode="auto">
          <a:xfrm>
            <a:off x="8072438" y="3857625"/>
            <a:ext cx="10715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圓角矩形 7"/>
          <p:cNvSpPr>
            <a:spLocks noChangeArrowheads="1"/>
          </p:cNvSpPr>
          <p:nvPr/>
        </p:nvSpPr>
        <p:spPr bwMode="auto">
          <a:xfrm>
            <a:off x="7000875" y="4071938"/>
            <a:ext cx="1000125" cy="2286000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85750" y="285750"/>
            <a:ext cx="6286500" cy="4429125"/>
          </a:xfrm>
          <a:prstGeom prst="wedgeRoundRectCallout">
            <a:avLst>
              <a:gd name="adj1" fmla="val 62463"/>
              <a:gd name="adj2" fmla="val 46639"/>
              <a:gd name="adj3" fmla="val 16667"/>
            </a:avLst>
          </a:prstGeom>
          <a:solidFill>
            <a:srgbClr val="E9FDEC"/>
          </a:solidFill>
          <a:ln w="76200" algn="ctr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˙同理：幫個案把他的情緒、</a:t>
            </a:r>
            <a:endParaRPr lang="en-US" altLang="zh-TW" sz="3200" b="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        感覺或想法說出來</a:t>
            </a: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˙互動時注意彼此間的位置</a:t>
            </a: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˙注意「遣詞用字」、「肢</a:t>
            </a:r>
            <a:endParaRPr lang="en-US" altLang="zh-TW" sz="3200" b="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  體語言」、「語調」和</a:t>
            </a:r>
            <a:endParaRPr lang="en-US" altLang="zh-TW" sz="3200" b="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  「語氣」</a:t>
            </a: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˙輔導人員避免侃侃而談長</a:t>
            </a:r>
            <a:endParaRPr lang="en-US" altLang="zh-TW" sz="3200" b="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0" dirty="0">
                <a:latin typeface="標楷體" pitchFamily="65" charset="-120"/>
                <a:ea typeface="標楷體" pitchFamily="65" charset="-120"/>
              </a:rPr>
              <a:t>  篇大論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標題 1"/>
          <p:cNvSpPr>
            <a:spLocks noGrp="1"/>
          </p:cNvSpPr>
          <p:nvPr>
            <p:ph type="title"/>
          </p:nvPr>
        </p:nvSpPr>
        <p:spPr>
          <a:xfrm>
            <a:off x="1357313" y="714375"/>
            <a:ext cx="6000750" cy="1143000"/>
          </a:xfrm>
        </p:spPr>
        <p:txBody>
          <a:bodyPr/>
          <a:lstStyle/>
          <a:p>
            <a:pPr algn="l"/>
            <a:r>
              <a:rPr lang="zh-TW" altLang="en-US" sz="4800" smtClean="0">
                <a:latin typeface="標楷體" pitchFamily="65" charset="-120"/>
                <a:ea typeface="標楷體" pitchFamily="65" charset="-120"/>
              </a:rPr>
              <a:t>他應該</a:t>
            </a:r>
            <a:r>
              <a:rPr lang="en-US" altLang="zh-TW" sz="3600" smtClean="0">
                <a:latin typeface="標楷體" pitchFamily="65" charset="-120"/>
                <a:ea typeface="標楷體" pitchFamily="65" charset="-120"/>
              </a:rPr>
              <a:t>……</a:t>
            </a:r>
            <a:endParaRPr lang="zh-TW" altLang="en-US" sz="360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標題 1"/>
          <p:cNvSpPr txBox="1">
            <a:spLocks/>
          </p:cNvSpPr>
          <p:nvPr/>
        </p:nvSpPr>
        <p:spPr bwMode="auto">
          <a:xfrm>
            <a:off x="1428750" y="2143125"/>
            <a:ext cx="600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TW" altLang="en-US" sz="4800" b="0" dirty="0">
                <a:latin typeface="標楷體" pitchFamily="65" charset="-120"/>
                <a:cs typeface="+mj-cs"/>
              </a:rPr>
              <a:t>他可以</a:t>
            </a:r>
            <a:r>
              <a:rPr lang="en-US" altLang="zh-TW" sz="4800" b="0" dirty="0">
                <a:latin typeface="標楷體" pitchFamily="65" charset="-120"/>
                <a:cs typeface="+mj-cs"/>
              </a:rPr>
              <a:t>……</a:t>
            </a:r>
            <a:endParaRPr lang="zh-TW" altLang="en-US" sz="4800" b="0" dirty="0">
              <a:latin typeface="標楷體" pitchFamily="65" charset="-120"/>
              <a:cs typeface="+mj-cs"/>
            </a:endParaRPr>
          </a:p>
        </p:txBody>
      </p:sp>
      <p:sp>
        <p:nvSpPr>
          <p:cNvPr id="4" name="標題 1"/>
          <p:cNvSpPr txBox="1">
            <a:spLocks/>
          </p:cNvSpPr>
          <p:nvPr/>
        </p:nvSpPr>
        <p:spPr bwMode="auto">
          <a:xfrm>
            <a:off x="1428750" y="3643313"/>
            <a:ext cx="600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TW" altLang="en-US" sz="4800" b="0" dirty="0">
                <a:latin typeface="標楷體" pitchFamily="65" charset="-120"/>
                <a:cs typeface="+mj-cs"/>
              </a:rPr>
              <a:t>他有時候可以</a:t>
            </a:r>
            <a:r>
              <a:rPr lang="en-US" altLang="zh-TW" sz="4800" b="0" dirty="0">
                <a:latin typeface="標楷體" pitchFamily="65" charset="-120"/>
                <a:cs typeface="+mj-cs"/>
              </a:rPr>
              <a:t>……</a:t>
            </a:r>
            <a:endParaRPr lang="zh-TW" altLang="en-US" sz="4800" b="0" dirty="0">
              <a:latin typeface="標楷體" pitchFamily="65" charset="-120"/>
              <a:cs typeface="+mj-cs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1428750" y="5000625"/>
            <a:ext cx="73580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TW" altLang="en-US" sz="4800" b="0" dirty="0">
                <a:latin typeface="標楷體" pitchFamily="65" charset="-120"/>
                <a:cs typeface="+mj-cs"/>
              </a:rPr>
              <a:t>如果</a:t>
            </a:r>
            <a:r>
              <a:rPr lang="en-US" altLang="zh-TW" sz="4800" b="0" dirty="0">
                <a:latin typeface="標楷體" pitchFamily="65" charset="-120"/>
                <a:cs typeface="+mj-cs"/>
              </a:rPr>
              <a:t>…</a:t>
            </a:r>
            <a:r>
              <a:rPr lang="zh-TW" altLang="en-US" sz="4800" b="0" dirty="0">
                <a:latin typeface="標楷體" pitchFamily="65" charset="-120"/>
                <a:cs typeface="+mj-cs"/>
              </a:rPr>
              <a:t>他有時候可以</a:t>
            </a:r>
            <a:r>
              <a:rPr lang="en-US" altLang="zh-TW" sz="4800" b="0" dirty="0">
                <a:latin typeface="標楷體" pitchFamily="65" charset="-120"/>
                <a:cs typeface="+mj-cs"/>
              </a:rPr>
              <a:t>……</a:t>
            </a:r>
            <a:endParaRPr lang="zh-TW" altLang="en-US" sz="4800" b="0" dirty="0">
              <a:latin typeface="標楷體" pitchFamily="65" charset="-120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2" cstate="print"/>
          <a:srcRect l="3125" t="52437" r="3857" b="18858"/>
          <a:stretch>
            <a:fillRect/>
          </a:stretch>
        </p:blipFill>
        <p:spPr bwMode="auto">
          <a:xfrm>
            <a:off x="71438" y="3714750"/>
            <a:ext cx="90725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10"/>
          <p:cNvPicPr>
            <a:picLocks noChangeAspect="1" noChangeArrowheads="1"/>
          </p:cNvPicPr>
          <p:nvPr/>
        </p:nvPicPr>
        <p:blipFill>
          <a:blip r:embed="rId3" cstate="print"/>
          <a:srcRect l="1270" t="19489" r="4964" b="42728"/>
          <a:stretch>
            <a:fillRect/>
          </a:stretch>
        </p:blipFill>
        <p:spPr bwMode="auto">
          <a:xfrm>
            <a:off x="-1588" y="0"/>
            <a:ext cx="9145588" cy="3929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3"/>
          <p:cNvSpPr txBox="1">
            <a:spLocks noChangeArrowheads="1"/>
          </p:cNvSpPr>
          <p:nvPr/>
        </p:nvSpPr>
        <p:spPr bwMode="auto">
          <a:xfrm>
            <a:off x="611188" y="765175"/>
            <a:ext cx="2808287" cy="82391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4800" b="0">
                <a:latin typeface="Tahoma" pitchFamily="34" charset="0"/>
              </a:rPr>
              <a:t>小結</a:t>
            </a:r>
          </a:p>
        </p:txBody>
      </p:sp>
      <p:sp>
        <p:nvSpPr>
          <p:cNvPr id="68611" name="Rectangle 5"/>
          <p:cNvSpPr>
            <a:spLocks noChangeArrowheads="1"/>
          </p:cNvSpPr>
          <p:nvPr/>
        </p:nvSpPr>
        <p:spPr bwMode="auto">
          <a:xfrm>
            <a:off x="1619250" y="2133600"/>
            <a:ext cx="69294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TW" altLang="en-US" sz="3600" b="0" dirty="0">
                <a:latin typeface="標楷體" pitchFamily="65" charset="-120"/>
              </a:rPr>
              <a:t>同理他的感受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TW" altLang="en-US" sz="3200" b="0" dirty="0">
                <a:latin typeface="標楷體" pitchFamily="65" charset="-120"/>
              </a:rPr>
              <a:t>適時運用接納、鼓勵、轉移、限制</a:t>
            </a:r>
          </a:p>
          <a:p>
            <a:pPr marL="342900" indent="-342900">
              <a:spcBef>
                <a:spcPct val="20000"/>
              </a:spcBef>
            </a:pPr>
            <a:r>
              <a:rPr lang="zh-TW" altLang="en-US" sz="3200" b="0" dirty="0">
                <a:latin typeface="標楷體" pitchFamily="65" charset="-120"/>
              </a:rPr>
              <a:t>  選擇等策略，協助他處理問題。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TW" altLang="en-US" sz="3600" b="0" dirty="0">
                <a:latin typeface="標楷體" pitchFamily="65" charset="-120"/>
              </a:rPr>
              <a:t>高峰期</a:t>
            </a:r>
            <a:r>
              <a:rPr lang="en-US" altLang="zh-TW" sz="3600" b="0" dirty="0">
                <a:latin typeface="標楷體" pitchFamily="65" charset="-120"/>
              </a:rPr>
              <a:t>--</a:t>
            </a:r>
            <a:r>
              <a:rPr lang="zh-TW" altLang="en-US" sz="3600" b="0" dirty="0">
                <a:latin typeface="標楷體" pitchFamily="65" charset="-120"/>
              </a:rPr>
              <a:t>安全第一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kumimoji="0" lang="zh-TW" altLang="en-US" sz="3600" b="0" dirty="0">
                <a:latin typeface="標楷體" pitchFamily="65" charset="-120"/>
              </a:rPr>
              <a:t>平穩期</a:t>
            </a:r>
            <a:r>
              <a:rPr kumimoji="0" lang="en-US" altLang="zh-TW" sz="3600" b="0" dirty="0">
                <a:latin typeface="標楷體" pitchFamily="65" charset="-120"/>
              </a:rPr>
              <a:t>—</a:t>
            </a:r>
            <a:r>
              <a:rPr kumimoji="0" lang="zh-TW" altLang="en-US" sz="3600" b="0" dirty="0">
                <a:latin typeface="標楷體" pitchFamily="65" charset="-120"/>
              </a:rPr>
              <a:t>提供教育</a:t>
            </a:r>
            <a:r>
              <a:rPr kumimoji="0" lang="zh-TW" altLang="en-US" sz="3600" b="0" dirty="0" smtClean="0">
                <a:latin typeface="標楷體" pitchFamily="65" charset="-120"/>
              </a:rPr>
              <a:t>、訓練</a:t>
            </a:r>
            <a:endParaRPr lang="zh-TW" altLang="en-US" sz="3600" b="0" dirty="0">
              <a:latin typeface="標楷體" pitchFamily="65" charset="-120"/>
            </a:endParaRPr>
          </a:p>
          <a:p>
            <a:pPr marL="342900" indent="-342900">
              <a:spcBef>
                <a:spcPct val="20000"/>
              </a:spcBef>
            </a:pPr>
            <a:r>
              <a:rPr lang="zh-TW" altLang="en-US" sz="3600" b="0" dirty="0">
                <a:latin typeface="標楷體" pitchFamily="65" charset="-120"/>
              </a:rPr>
              <a:t>  </a:t>
            </a:r>
          </a:p>
        </p:txBody>
      </p:sp>
      <p:sp>
        <p:nvSpPr>
          <p:cNvPr id="68612" name="Rectangle 6"/>
          <p:cNvSpPr>
            <a:spLocks noChangeArrowheads="1"/>
          </p:cNvSpPr>
          <p:nvPr/>
        </p:nvSpPr>
        <p:spPr bwMode="auto">
          <a:xfrm>
            <a:off x="1403350" y="1196975"/>
            <a:ext cx="81375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altLang="zh-TW" sz="4400" b="0">
                <a:latin typeface="新細明體" charset="-120"/>
              </a:rPr>
              <a:t>〜</a:t>
            </a:r>
            <a:r>
              <a:rPr lang="zh-TW" altLang="en-US" sz="4400" b="0"/>
              <a:t>情緒曲線的變化</a:t>
            </a:r>
            <a:r>
              <a:rPr lang="en-US" altLang="zh-TW" sz="4400" b="0">
                <a:latin typeface="新細明體" charset="-120"/>
              </a:rPr>
              <a:t>〜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資料庫圖表 1"/>
          <p:cNvGraphicFramePr/>
          <p:nvPr/>
        </p:nvGraphicFramePr>
        <p:xfrm>
          <a:off x="785786" y="857232"/>
          <a:ext cx="7643866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標題 1"/>
          <p:cNvSpPr txBox="1">
            <a:spLocks/>
          </p:cNvSpPr>
          <p:nvPr/>
        </p:nvSpPr>
        <p:spPr>
          <a:xfrm>
            <a:off x="683568" y="332656"/>
            <a:ext cx="7772400" cy="1157833"/>
          </a:xfrm>
          <a:prstGeom prst="rect">
            <a:avLst/>
          </a:prstGeom>
          <a:effectLst/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+mj-cs"/>
              </a:rPr>
              <a:t>增強原理之應用</a:t>
            </a:r>
            <a:endParaRPr kumimoji="1" lang="zh-TW" alt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標楷體" pitchFamily="65" charset="-120"/>
              <a:ea typeface="標楷體" pitchFamily="65" charset="-120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資料庫圖表 1"/>
          <p:cNvGraphicFramePr/>
          <p:nvPr/>
        </p:nvGraphicFramePr>
        <p:xfrm>
          <a:off x="1214414" y="928670"/>
          <a:ext cx="7643866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171" name="文字方塊 10"/>
          <p:cNvSpPr txBox="1">
            <a:spLocks noChangeArrowheads="1"/>
          </p:cNvSpPr>
          <p:nvPr/>
        </p:nvSpPr>
        <p:spPr bwMode="auto">
          <a:xfrm>
            <a:off x="4357688" y="1714500"/>
            <a:ext cx="3929062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5400" b="0"/>
              <a:t>古典制約</a:t>
            </a:r>
            <a:endParaRPr lang="en-US" altLang="zh-TW" sz="5400" b="0"/>
          </a:p>
        </p:txBody>
      </p:sp>
      <p:sp>
        <p:nvSpPr>
          <p:cNvPr id="7172" name="文字方塊 10"/>
          <p:cNvSpPr txBox="1">
            <a:spLocks noChangeArrowheads="1"/>
          </p:cNvSpPr>
          <p:nvPr/>
        </p:nvSpPr>
        <p:spPr bwMode="auto">
          <a:xfrm>
            <a:off x="1643063" y="4286250"/>
            <a:ext cx="6715125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5400"/>
              <a:t>                  </a:t>
            </a:r>
            <a:r>
              <a:rPr lang="zh-TW" altLang="en-US" sz="6600" b="0"/>
              <a:t>狗流口水</a:t>
            </a:r>
            <a:endParaRPr lang="en-US" altLang="zh-TW" sz="6600" b="0"/>
          </a:p>
        </p:txBody>
      </p:sp>
      <p:pic>
        <p:nvPicPr>
          <p:cNvPr id="7173" name="Picture 5" descr="C:\Users\user\AppData\Local\Microsoft\Windows\Temporary Internet Files\Content.IE5\1DI9619X\dglxasset[1].aspx"/>
          <p:cNvPicPr>
            <a:picLocks noChangeAspect="1" noChangeArrowheads="1"/>
          </p:cNvPicPr>
          <p:nvPr/>
        </p:nvPicPr>
        <p:blipFill>
          <a:blip r:embed="rId7" cstate="print">
            <a:lum bright="40000" contrast="-30000"/>
          </a:blip>
          <a:srcRect/>
          <a:stretch>
            <a:fillRect/>
          </a:stretch>
        </p:blipFill>
        <p:spPr bwMode="auto">
          <a:xfrm>
            <a:off x="1714500" y="3429000"/>
            <a:ext cx="21272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字方塊 10"/>
          <p:cNvSpPr txBox="1">
            <a:spLocks noChangeArrowheads="1"/>
          </p:cNvSpPr>
          <p:nvPr/>
        </p:nvSpPr>
        <p:spPr bwMode="auto">
          <a:xfrm>
            <a:off x="4500563" y="500063"/>
            <a:ext cx="3929062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5400" b="0"/>
              <a:t>操作制約</a:t>
            </a:r>
            <a:endParaRPr lang="en-US" altLang="zh-TW" sz="5400" b="0"/>
          </a:p>
        </p:txBody>
      </p:sp>
      <p:sp>
        <p:nvSpPr>
          <p:cNvPr id="8195" name="文字方塊 10"/>
          <p:cNvSpPr txBox="1">
            <a:spLocks noChangeArrowheads="1"/>
          </p:cNvSpPr>
          <p:nvPr/>
        </p:nvSpPr>
        <p:spPr bwMode="auto">
          <a:xfrm>
            <a:off x="785813" y="2571750"/>
            <a:ext cx="671512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4000" b="0"/>
              <a:t>老鼠原來不會 </a:t>
            </a:r>
            <a:r>
              <a:rPr lang="zh-TW" altLang="en-US" sz="5400" b="0"/>
              <a:t>壓桿子</a:t>
            </a:r>
            <a:endParaRPr lang="en-US" altLang="zh-TW" sz="5400" b="0"/>
          </a:p>
        </p:txBody>
      </p:sp>
      <p:sp>
        <p:nvSpPr>
          <p:cNvPr id="8196" name="文字方塊 10"/>
          <p:cNvSpPr txBox="1">
            <a:spLocks noChangeArrowheads="1"/>
          </p:cNvSpPr>
          <p:nvPr/>
        </p:nvSpPr>
        <p:spPr bwMode="auto">
          <a:xfrm>
            <a:off x="714375" y="3714750"/>
            <a:ext cx="2857500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5400" b="0"/>
              <a:t>壓桿子</a:t>
            </a:r>
            <a:endParaRPr lang="en-US" altLang="zh-TW" sz="5400" b="0"/>
          </a:p>
        </p:txBody>
      </p:sp>
      <p:sp>
        <p:nvSpPr>
          <p:cNvPr id="11" name="向右箭號 10"/>
          <p:cNvSpPr>
            <a:spLocks noChangeArrowheads="1"/>
          </p:cNvSpPr>
          <p:nvPr/>
        </p:nvSpPr>
        <p:spPr bwMode="auto">
          <a:xfrm>
            <a:off x="3000375" y="4500563"/>
            <a:ext cx="1000125" cy="50006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6350" algn="ctr">
            <a:noFill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8198" name="文字方塊 10"/>
          <p:cNvSpPr txBox="1">
            <a:spLocks noChangeArrowheads="1"/>
          </p:cNvSpPr>
          <p:nvPr/>
        </p:nvSpPr>
        <p:spPr bwMode="auto">
          <a:xfrm>
            <a:off x="4286250" y="3714750"/>
            <a:ext cx="35718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5400" b="0"/>
              <a:t>出現食物</a:t>
            </a:r>
            <a:endParaRPr lang="en-US" altLang="zh-TW" sz="5400" b="0"/>
          </a:p>
        </p:txBody>
      </p:sp>
      <p:sp>
        <p:nvSpPr>
          <p:cNvPr id="8199" name="文字方塊 10"/>
          <p:cNvSpPr txBox="1">
            <a:spLocks noChangeArrowheads="1"/>
          </p:cNvSpPr>
          <p:nvPr/>
        </p:nvSpPr>
        <p:spPr bwMode="auto">
          <a:xfrm>
            <a:off x="714375" y="4786313"/>
            <a:ext cx="671512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4000" b="0"/>
              <a:t>老鼠學會 </a:t>
            </a:r>
            <a:r>
              <a:rPr lang="zh-TW" altLang="en-US" sz="5400" b="0"/>
              <a:t>壓桿子</a:t>
            </a:r>
            <a:endParaRPr lang="en-US" altLang="zh-TW" sz="5400" b="0"/>
          </a:p>
        </p:txBody>
      </p:sp>
      <p:sp>
        <p:nvSpPr>
          <p:cNvPr id="8200" name="向上箭號 13"/>
          <p:cNvSpPr>
            <a:spLocks noChangeArrowheads="1"/>
          </p:cNvSpPr>
          <p:nvPr/>
        </p:nvSpPr>
        <p:spPr bwMode="auto">
          <a:xfrm>
            <a:off x="5500688" y="5429250"/>
            <a:ext cx="857250" cy="1000125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7C80"/>
          </a:solidFill>
          <a:ln w="28575" algn="ctr">
            <a:solidFill>
              <a:srgbClr val="FF7C8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字方塊 10"/>
          <p:cNvSpPr txBox="1">
            <a:spLocks noChangeArrowheads="1"/>
          </p:cNvSpPr>
          <p:nvPr/>
        </p:nvSpPr>
        <p:spPr bwMode="auto">
          <a:xfrm>
            <a:off x="4500563" y="500063"/>
            <a:ext cx="3929062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5400" b="0"/>
              <a:t>操作制約</a:t>
            </a:r>
            <a:endParaRPr lang="en-US" altLang="zh-TW" sz="5400" b="0"/>
          </a:p>
        </p:txBody>
      </p:sp>
      <p:sp>
        <p:nvSpPr>
          <p:cNvPr id="9219" name="文字方塊 10"/>
          <p:cNvSpPr txBox="1">
            <a:spLocks noChangeArrowheads="1"/>
          </p:cNvSpPr>
          <p:nvPr/>
        </p:nvSpPr>
        <p:spPr bwMode="auto">
          <a:xfrm>
            <a:off x="785813" y="2571750"/>
            <a:ext cx="671512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4000" b="0"/>
              <a:t>老鼠原來持續 </a:t>
            </a:r>
            <a:r>
              <a:rPr lang="zh-TW" altLang="en-US" sz="5400" b="0"/>
              <a:t>壓桿子</a:t>
            </a:r>
            <a:endParaRPr lang="en-US" altLang="zh-TW" sz="5400" b="0"/>
          </a:p>
        </p:txBody>
      </p:sp>
      <p:sp>
        <p:nvSpPr>
          <p:cNvPr id="9220" name="文字方塊 10"/>
          <p:cNvSpPr txBox="1">
            <a:spLocks noChangeArrowheads="1"/>
          </p:cNvSpPr>
          <p:nvPr/>
        </p:nvSpPr>
        <p:spPr bwMode="auto">
          <a:xfrm>
            <a:off x="714375" y="3714750"/>
            <a:ext cx="2857500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5400" b="0"/>
              <a:t>壓桿子</a:t>
            </a:r>
            <a:endParaRPr lang="en-US" altLang="zh-TW" sz="5400" b="0"/>
          </a:p>
        </p:txBody>
      </p:sp>
      <p:sp>
        <p:nvSpPr>
          <p:cNvPr id="11" name="向右箭號 10"/>
          <p:cNvSpPr>
            <a:spLocks noChangeArrowheads="1"/>
          </p:cNvSpPr>
          <p:nvPr/>
        </p:nvSpPr>
        <p:spPr bwMode="auto">
          <a:xfrm>
            <a:off x="3000375" y="4500563"/>
            <a:ext cx="1000125" cy="50006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75000"/>
            </a:schemeClr>
          </a:solidFill>
          <a:ln w="28575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9222" name="文字方塊 10"/>
          <p:cNvSpPr txBox="1">
            <a:spLocks noChangeArrowheads="1"/>
          </p:cNvSpPr>
          <p:nvPr/>
        </p:nvSpPr>
        <p:spPr bwMode="auto">
          <a:xfrm>
            <a:off x="4286250" y="3714750"/>
            <a:ext cx="35718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5400" b="0"/>
              <a:t>出現電擊</a:t>
            </a:r>
            <a:endParaRPr lang="en-US" altLang="zh-TW" sz="5400" b="0"/>
          </a:p>
        </p:txBody>
      </p:sp>
      <p:sp>
        <p:nvSpPr>
          <p:cNvPr id="9223" name="文字方塊 10"/>
          <p:cNvSpPr txBox="1">
            <a:spLocks noChangeArrowheads="1"/>
          </p:cNvSpPr>
          <p:nvPr/>
        </p:nvSpPr>
        <p:spPr bwMode="auto">
          <a:xfrm>
            <a:off x="714375" y="4786313"/>
            <a:ext cx="671512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4000" b="0"/>
              <a:t>老鼠不再 </a:t>
            </a:r>
            <a:r>
              <a:rPr lang="zh-TW" altLang="en-US" sz="5400" b="0"/>
              <a:t>壓桿子</a:t>
            </a:r>
            <a:endParaRPr lang="en-US" altLang="zh-TW" sz="5400" b="0"/>
          </a:p>
        </p:txBody>
      </p:sp>
      <p:sp>
        <p:nvSpPr>
          <p:cNvPr id="9224" name="向上箭號 13"/>
          <p:cNvSpPr>
            <a:spLocks noChangeArrowheads="1"/>
          </p:cNvSpPr>
          <p:nvPr/>
        </p:nvSpPr>
        <p:spPr bwMode="auto">
          <a:xfrm rot="10800000">
            <a:off x="5500688" y="5429250"/>
            <a:ext cx="857250" cy="1000125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33CC33"/>
          </a:solidFill>
          <a:ln w="28575" algn="ctr">
            <a:solidFill>
              <a:srgbClr val="33CC33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611188" y="2060575"/>
            <a:ext cx="79930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611188" y="4221163"/>
            <a:ext cx="79930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195513" y="404813"/>
            <a:ext cx="0" cy="61198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5364163" y="404813"/>
            <a:ext cx="0" cy="61198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3143250" y="785813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6227763" y="836613"/>
            <a:ext cx="914400" cy="914400"/>
          </a:xfrm>
          <a:prstGeom prst="smileyFace">
            <a:avLst>
              <a:gd name="adj" fmla="val -465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755650" y="2708275"/>
            <a:ext cx="9350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5400" b="0"/>
              <a:t>給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68313" y="4724400"/>
            <a:ext cx="17287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5400" b="0"/>
              <a:t>撤走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/>
          <a:srcRect l="3880" t="15625" r="1408" b="20313"/>
          <a:stretch>
            <a:fillRect/>
          </a:stretch>
        </p:blipFill>
        <p:spPr bwMode="auto">
          <a:xfrm>
            <a:off x="31750" y="1571625"/>
            <a:ext cx="9112250" cy="435768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ChangeArrowheads="1"/>
          </p:cNvSpPr>
          <p:nvPr/>
        </p:nvSpPr>
        <p:spPr bwMode="auto">
          <a:xfrm>
            <a:off x="107950" y="260350"/>
            <a:ext cx="38147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35000"/>
              </a:lnSpc>
              <a:defRPr/>
            </a:pPr>
            <a:endParaRPr lang="zh-TW" altLang="zh-TW" sz="44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pic>
        <p:nvPicPr>
          <p:cNvPr id="12291" name="Picture 3" descr="0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035050"/>
            <a:ext cx="1800225" cy="8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476375" y="404813"/>
            <a:ext cx="3095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600" b="0">
                <a:latin typeface="標楷體" pitchFamily="65" charset="-120"/>
              </a:rPr>
              <a:t>增強原則</a:t>
            </a:r>
          </a:p>
        </p:txBody>
      </p:sp>
      <p:sp>
        <p:nvSpPr>
          <p:cNvPr id="1242117" name="Text Box 5"/>
          <p:cNvSpPr txBox="1">
            <a:spLocks noChangeArrowheads="1"/>
          </p:cNvSpPr>
          <p:nvPr/>
        </p:nvSpPr>
        <p:spPr bwMode="auto">
          <a:xfrm>
            <a:off x="1403350" y="1773238"/>
            <a:ext cx="6913563" cy="608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TW" altLang="en-US" sz="4000" b="0" dirty="0"/>
              <a:t>相對，而非絕對</a:t>
            </a:r>
          </a:p>
          <a:p>
            <a:pPr>
              <a:spcBef>
                <a:spcPct val="20000"/>
              </a:spcBef>
              <a:defRPr/>
            </a:pPr>
            <a:r>
              <a:rPr lang="zh-TW" altLang="en-US" sz="4000" b="0" dirty="0"/>
              <a:t>取決於目標行為的出現</a:t>
            </a:r>
            <a:r>
              <a:rPr lang="zh-TW" altLang="en-US" sz="4000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ct val="20000"/>
              </a:spcBef>
              <a:defRPr/>
            </a:pPr>
            <a:r>
              <a:rPr kumimoji="0" lang="zh-TW" altLang="en-US" sz="4000" b="0" dirty="0"/>
              <a:t>初期，立即增強效果大</a:t>
            </a:r>
            <a:endParaRPr kumimoji="0" lang="en-US" altLang="zh-TW" sz="4000" b="0" dirty="0"/>
          </a:p>
          <a:p>
            <a:pPr>
              <a:spcBef>
                <a:spcPct val="20000"/>
              </a:spcBef>
              <a:defRPr/>
            </a:pPr>
            <a:r>
              <a:rPr kumimoji="0" lang="zh-TW" altLang="en-US" sz="4000" b="0" dirty="0"/>
              <a:t>連結後，改為間歇性增強</a:t>
            </a:r>
            <a:endParaRPr kumimoji="0" lang="en-US" altLang="zh-TW" sz="4000" b="0" dirty="0"/>
          </a:p>
          <a:p>
            <a:pPr>
              <a:spcBef>
                <a:spcPts val="1200"/>
              </a:spcBef>
              <a:defRPr/>
            </a:pPr>
            <a:r>
              <a:rPr lang="zh-TW" altLang="zh-TW" sz="4000" b="0" dirty="0"/>
              <a:t>外在增強轉為自然增強</a:t>
            </a:r>
          </a:p>
          <a:p>
            <a:pPr>
              <a:spcBef>
                <a:spcPts val="1200"/>
              </a:spcBef>
              <a:defRPr/>
            </a:pPr>
            <a:r>
              <a:rPr lang="zh-TW" altLang="zh-TW" sz="4000" b="0" dirty="0"/>
              <a:t>高頻率行為增進低頻率行為</a:t>
            </a:r>
            <a:endParaRPr kumimoji="0" lang="en-US" altLang="zh-TW" sz="4000" b="0" dirty="0"/>
          </a:p>
          <a:p>
            <a:pPr>
              <a:spcBef>
                <a:spcPct val="20000"/>
              </a:spcBef>
              <a:defRPr/>
            </a:pPr>
            <a:endParaRPr kumimoji="0" lang="en-US" altLang="zh-TW" sz="4400" dirty="0">
              <a:solidFill>
                <a:srgbClr val="43FF43"/>
              </a:solidFill>
            </a:endParaRPr>
          </a:p>
          <a:p>
            <a:pPr>
              <a:spcBef>
                <a:spcPct val="20000"/>
              </a:spcBef>
              <a:defRPr/>
            </a:pPr>
            <a:endParaRPr kumimoji="0" lang="zh-TW" altLang="en-US" sz="4400" dirty="0">
              <a:solidFill>
                <a:srgbClr val="43FF4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ChangeArrowheads="1"/>
          </p:cNvSpPr>
          <p:nvPr/>
        </p:nvSpPr>
        <p:spPr bwMode="auto">
          <a:xfrm>
            <a:off x="107950" y="260350"/>
            <a:ext cx="38147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35000"/>
              </a:lnSpc>
              <a:defRPr/>
            </a:pPr>
            <a:endParaRPr lang="zh-TW" altLang="zh-TW" sz="44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pic>
        <p:nvPicPr>
          <p:cNvPr id="13315" name="Picture 3" descr="0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981075"/>
            <a:ext cx="153987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76375" y="404813"/>
            <a:ext cx="16557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600" b="0">
                <a:latin typeface="標楷體" pitchFamily="65" charset="-120"/>
              </a:rPr>
              <a:t>增強物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627313" y="1773238"/>
            <a:ext cx="4752975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TW" altLang="en-US" sz="4000" b="0"/>
              <a:t>原級增強物 </a:t>
            </a:r>
          </a:p>
          <a:p>
            <a:pPr>
              <a:spcBef>
                <a:spcPct val="20000"/>
              </a:spcBef>
            </a:pPr>
            <a:r>
              <a:rPr kumimoji="0" lang="zh-TW" altLang="en-US" sz="4000" b="0"/>
              <a:t>次級增強物</a:t>
            </a:r>
            <a:endParaRPr kumimoji="0" lang="en-US" altLang="zh-TW" sz="4000" b="0"/>
          </a:p>
          <a:p>
            <a:pPr>
              <a:spcBef>
                <a:spcPct val="20000"/>
              </a:spcBef>
            </a:pPr>
            <a:r>
              <a:rPr kumimoji="0" lang="zh-TW" altLang="en-US" sz="4000" b="0"/>
              <a:t>    具體增強物</a:t>
            </a:r>
            <a:endParaRPr kumimoji="0" lang="en-US" altLang="zh-TW" sz="4000" b="0"/>
          </a:p>
          <a:p>
            <a:pPr>
              <a:spcBef>
                <a:spcPts val="1200"/>
              </a:spcBef>
            </a:pPr>
            <a:r>
              <a:rPr lang="zh-TW" altLang="en-US" sz="4000" b="0"/>
              <a:t>    </a:t>
            </a:r>
            <a:r>
              <a:rPr kumimoji="0" lang="zh-TW" altLang="en-US" sz="4000" b="0"/>
              <a:t>活動</a:t>
            </a:r>
            <a:r>
              <a:rPr kumimoji="0" lang="zh-TW" altLang="zh-TW" sz="4000" b="0"/>
              <a:t>增強</a:t>
            </a:r>
            <a:r>
              <a:rPr kumimoji="0" lang="zh-TW" altLang="en-US" sz="4000" b="0"/>
              <a:t>物</a:t>
            </a:r>
            <a:endParaRPr kumimoji="0" lang="zh-TW" altLang="zh-TW" sz="4000" b="0"/>
          </a:p>
          <a:p>
            <a:pPr>
              <a:spcBef>
                <a:spcPts val="1200"/>
              </a:spcBef>
            </a:pPr>
            <a:r>
              <a:rPr kumimoji="0" lang="zh-TW" altLang="en-US" sz="4000" b="0"/>
              <a:t>    社會性</a:t>
            </a:r>
            <a:r>
              <a:rPr kumimoji="0" lang="zh-TW" altLang="zh-TW" sz="4000" b="0"/>
              <a:t>增</a:t>
            </a:r>
            <a:r>
              <a:rPr kumimoji="0" lang="zh-TW" altLang="en-US" sz="4000" b="0"/>
              <a:t>強物</a:t>
            </a:r>
            <a:endParaRPr kumimoji="0" lang="en-US" altLang="zh-TW" sz="4000" b="0"/>
          </a:p>
          <a:p>
            <a:pPr>
              <a:spcBef>
                <a:spcPts val="1200"/>
              </a:spcBef>
            </a:pPr>
            <a:r>
              <a:rPr kumimoji="0" lang="zh-TW" altLang="en-US" sz="4000" b="0"/>
              <a:t>    代幣增強</a:t>
            </a:r>
            <a:endParaRPr kumimoji="0" lang="zh-TW" altLang="en-US" sz="4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8"/>
          <p:cNvSpPr txBox="1">
            <a:spLocks noChangeArrowheads="1"/>
          </p:cNvSpPr>
          <p:nvPr/>
        </p:nvSpPr>
        <p:spPr bwMode="auto">
          <a:xfrm>
            <a:off x="571472" y="785794"/>
            <a:ext cx="7643812" cy="192360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5400" dirty="0"/>
              <a:t>    </a:t>
            </a:r>
            <a:r>
              <a:rPr kumimoji="0" lang="zh-TW" altLang="en-US" sz="4000" b="0" dirty="0">
                <a:latin typeface="標楷體" pitchFamily="65" charset="-120"/>
              </a:rPr>
              <a:t>放下之後</a:t>
            </a:r>
            <a:endParaRPr kumimoji="0" lang="en-US" altLang="zh-TW" sz="4000" b="0" dirty="0">
              <a:latin typeface="標楷體" pitchFamily="65" charset="-120"/>
            </a:endParaRPr>
          </a:p>
          <a:p>
            <a:pPr>
              <a:spcBef>
                <a:spcPts val="3000"/>
              </a:spcBef>
            </a:pPr>
            <a:r>
              <a:rPr kumimoji="0" lang="zh-TW" altLang="en-US" sz="4000" b="0" dirty="0">
                <a:latin typeface="標楷體" pitchFamily="65" charset="-120"/>
              </a:rPr>
              <a:t>    就會產出策略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928662" y="4143380"/>
            <a:ext cx="7643813" cy="21383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5400" dirty="0"/>
              <a:t>    </a:t>
            </a:r>
            <a:r>
              <a:rPr kumimoji="0" lang="zh-TW" altLang="en-US" sz="5400" b="0" dirty="0">
                <a:latin typeface="標楷體" pitchFamily="65" charset="-120"/>
              </a:rPr>
              <a:t>正向支持不只是技巧</a:t>
            </a:r>
            <a:endParaRPr kumimoji="0" lang="en-US" altLang="zh-TW" sz="5400" b="0" dirty="0">
              <a:latin typeface="標楷體" pitchFamily="65" charset="-120"/>
            </a:endParaRPr>
          </a:p>
          <a:p>
            <a:pPr>
              <a:spcBef>
                <a:spcPts val="3000"/>
              </a:spcBef>
            </a:pPr>
            <a:r>
              <a:rPr kumimoji="0" lang="zh-TW" altLang="en-US" sz="5400" b="0" dirty="0">
                <a:latin typeface="標楷體" pitchFamily="65" charset="-120"/>
              </a:rPr>
              <a:t>    更是一種態度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ChangeArrowheads="1"/>
          </p:cNvSpPr>
          <p:nvPr/>
        </p:nvSpPr>
        <p:spPr bwMode="auto">
          <a:xfrm>
            <a:off x="107950" y="260350"/>
            <a:ext cx="38147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35000"/>
              </a:lnSpc>
              <a:defRPr/>
            </a:pPr>
            <a:endParaRPr lang="zh-TW" altLang="zh-TW" sz="44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pic>
        <p:nvPicPr>
          <p:cNvPr id="14339" name="Picture 3" descr="0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981075"/>
            <a:ext cx="4321175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476375" y="333375"/>
            <a:ext cx="5183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600">
                <a:solidFill>
                  <a:schemeClr val="folHlink"/>
                </a:solidFill>
                <a:latin typeface="標楷體" pitchFamily="65" charset="-120"/>
              </a:rPr>
              <a:t> </a:t>
            </a:r>
            <a:r>
              <a:rPr lang="zh-TW" altLang="en-US" sz="3600" b="0">
                <a:latin typeface="標楷體" pitchFamily="65" charset="-120"/>
              </a:rPr>
              <a:t>影響增強效果的因素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051050" y="2708275"/>
            <a:ext cx="5545138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TW" altLang="en-US" sz="4000" b="0"/>
              <a:t>增強的時間 </a:t>
            </a:r>
          </a:p>
          <a:p>
            <a:pPr>
              <a:spcBef>
                <a:spcPct val="20000"/>
              </a:spcBef>
            </a:pPr>
            <a:r>
              <a:rPr kumimoji="0" lang="zh-TW" altLang="en-US" sz="4000" b="0"/>
              <a:t>增強物的數量或強度</a:t>
            </a:r>
            <a:endParaRPr kumimoji="0" lang="en-US" altLang="zh-TW" sz="4000" b="0"/>
          </a:p>
          <a:p>
            <a:pPr>
              <a:spcBef>
                <a:spcPct val="20000"/>
              </a:spcBef>
            </a:pPr>
            <a:r>
              <a:rPr kumimoji="0" lang="zh-TW" altLang="en-US" sz="4000" b="0"/>
              <a:t>增強物的品質或形式</a:t>
            </a:r>
            <a:endParaRPr kumimoji="0" lang="en-US" altLang="zh-TW" sz="4000" b="0"/>
          </a:p>
          <a:p>
            <a:pPr>
              <a:spcBef>
                <a:spcPts val="1200"/>
              </a:spcBef>
            </a:pPr>
            <a:r>
              <a:rPr lang="zh-TW" altLang="en-US" sz="4000" b="0"/>
              <a:t>增強時制</a:t>
            </a:r>
            <a:endParaRPr kumimoji="0" lang="zh-TW" altLang="en-US" sz="4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字方塊 4"/>
          <p:cNvSpPr txBox="1">
            <a:spLocks noChangeArrowheads="1"/>
          </p:cNvSpPr>
          <p:nvPr/>
        </p:nvSpPr>
        <p:spPr bwMode="auto">
          <a:xfrm>
            <a:off x="2214563" y="1214438"/>
            <a:ext cx="5111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5400" b="0"/>
              <a:t>運用增強原理</a:t>
            </a:r>
          </a:p>
        </p:txBody>
      </p:sp>
      <p:sp>
        <p:nvSpPr>
          <p:cNvPr id="15363" name="文字方塊 6"/>
          <p:cNvSpPr txBox="1">
            <a:spLocks noChangeArrowheads="1"/>
          </p:cNvSpPr>
          <p:nvPr/>
        </p:nvSpPr>
        <p:spPr bwMode="auto">
          <a:xfrm>
            <a:off x="2000250" y="2928938"/>
            <a:ext cx="36718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4800" b="0"/>
              <a:t>教導新行為</a:t>
            </a:r>
          </a:p>
        </p:txBody>
      </p:sp>
      <p:sp>
        <p:nvSpPr>
          <p:cNvPr id="15364" name="文字方塊 6"/>
          <p:cNvSpPr txBox="1">
            <a:spLocks noChangeArrowheads="1"/>
          </p:cNvSpPr>
          <p:nvPr/>
        </p:nvSpPr>
        <p:spPr bwMode="auto">
          <a:xfrm>
            <a:off x="4786313" y="3714750"/>
            <a:ext cx="36718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4800" b="0"/>
              <a:t>逐步養成</a:t>
            </a:r>
            <a:endParaRPr lang="en-US" altLang="zh-TW" sz="4800" b="0"/>
          </a:p>
          <a:p>
            <a:r>
              <a:rPr lang="zh-TW" altLang="en-US" sz="4800" b="0"/>
              <a:t>提示、褪除</a:t>
            </a:r>
            <a:endParaRPr lang="en-US" altLang="zh-TW" sz="4800" b="0"/>
          </a:p>
          <a:p>
            <a:r>
              <a:rPr lang="zh-TW" altLang="en-US" sz="4800" b="0"/>
              <a:t>連鎖、模仿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428625" y="1428750"/>
            <a:ext cx="432117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35000"/>
              </a:lnSpc>
            </a:pPr>
            <a:r>
              <a:rPr lang="zh-TW" altLang="en-US" sz="3600" b="0">
                <a:latin typeface="Garamond" pitchFamily="18" charset="0"/>
              </a:rPr>
              <a:t>實例  </a:t>
            </a:r>
            <a:r>
              <a:rPr lang="en-US" altLang="zh-TW" sz="3600" b="0">
                <a:latin typeface="Garamond" pitchFamily="18" charset="0"/>
              </a:rPr>
              <a:t>1</a:t>
            </a:r>
            <a:endParaRPr lang="zh-TW" altLang="en-US" sz="3600" b="0">
              <a:latin typeface="Garamond" pitchFamily="18" charset="0"/>
            </a:endParaRPr>
          </a:p>
        </p:txBody>
      </p:sp>
      <p:sp>
        <p:nvSpPr>
          <p:cNvPr id="16387" name="AutoShape 6"/>
          <p:cNvSpPr>
            <a:spLocks noChangeArrowheads="1"/>
          </p:cNvSpPr>
          <p:nvPr/>
        </p:nvSpPr>
        <p:spPr bwMode="auto">
          <a:xfrm>
            <a:off x="1331913" y="3068638"/>
            <a:ext cx="6551612" cy="3384550"/>
          </a:xfrm>
          <a:prstGeom prst="roundRect">
            <a:avLst>
              <a:gd name="adj" fmla="val 1666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en-US" altLang="zh-TW" sz="4000">
                <a:solidFill>
                  <a:srgbClr val="000099"/>
                </a:solidFill>
                <a:latin typeface="標楷體" pitchFamily="65" charset="-120"/>
              </a:rPr>
              <a:t>  </a:t>
            </a:r>
            <a:r>
              <a:rPr lang="zh-TW" altLang="en-US" sz="4000" b="0">
                <a:latin typeface="標楷體" pitchFamily="65" charset="-120"/>
              </a:rPr>
              <a:t>環境設計    溫暖支持</a:t>
            </a:r>
          </a:p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zh-TW" altLang="en-US" sz="4000" b="0">
                <a:latin typeface="標楷體" pitchFamily="65" charset="-120"/>
              </a:rPr>
              <a:t>  減除敏感    逐步塑造</a:t>
            </a:r>
          </a:p>
        </p:txBody>
      </p:sp>
      <p:pic>
        <p:nvPicPr>
          <p:cNvPr id="16388" name="Picture 7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4437063"/>
            <a:ext cx="2155825" cy="10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5876925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5805488"/>
            <a:ext cx="2155825" cy="10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0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4437063"/>
            <a:ext cx="2155825" cy="10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6"/>
          <p:cNvSpPr>
            <a:spLocks noChangeArrowheads="1"/>
          </p:cNvSpPr>
          <p:nvPr/>
        </p:nvSpPr>
        <p:spPr bwMode="auto">
          <a:xfrm>
            <a:off x="1476375" y="3141663"/>
            <a:ext cx="6551613" cy="3384550"/>
          </a:xfrm>
          <a:prstGeom prst="roundRect">
            <a:avLst>
              <a:gd name="adj" fmla="val 1666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en-US" altLang="zh-TW" sz="4000">
                <a:solidFill>
                  <a:srgbClr val="000099"/>
                </a:solidFill>
                <a:latin typeface="標楷體" pitchFamily="65" charset="-120"/>
              </a:rPr>
              <a:t>  </a:t>
            </a:r>
            <a:r>
              <a:rPr lang="zh-TW" altLang="en-US" sz="4000" b="0">
                <a:latin typeface="標楷體" pitchFamily="65" charset="-120"/>
              </a:rPr>
              <a:t>尊重興趣    座位調整</a:t>
            </a:r>
          </a:p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zh-TW" altLang="en-US" sz="4000" b="0">
                <a:latin typeface="標楷體" pitchFamily="65" charset="-120"/>
              </a:rPr>
              <a:t>  逐步塑造    增強代幣</a:t>
            </a:r>
          </a:p>
        </p:txBody>
      </p:sp>
      <p:pic>
        <p:nvPicPr>
          <p:cNvPr id="17411" name="Picture 7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4508500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8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5876925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9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5876925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0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4508500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428625" y="1428750"/>
            <a:ext cx="432117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35000"/>
              </a:lnSpc>
            </a:pPr>
            <a:r>
              <a:rPr lang="zh-TW" altLang="en-US" sz="3600" b="0">
                <a:latin typeface="Garamond" pitchFamily="18" charset="0"/>
              </a:rPr>
              <a:t>實例  </a:t>
            </a:r>
            <a:r>
              <a:rPr lang="en-US" altLang="zh-TW" sz="3600" b="0">
                <a:latin typeface="Garamond" pitchFamily="18" charset="0"/>
              </a:rPr>
              <a:t>2</a:t>
            </a:r>
            <a:endParaRPr lang="zh-TW" altLang="en-US" sz="3600" b="0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955800" y="3014663"/>
            <a:ext cx="1323975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graphicFrame>
        <p:nvGraphicFramePr>
          <p:cNvPr id="1612803" name="Group 3"/>
          <p:cNvGraphicFramePr>
            <a:graphicFrameLocks noGrp="1"/>
          </p:cNvGraphicFramePr>
          <p:nvPr/>
        </p:nvGraphicFramePr>
        <p:xfrm>
          <a:off x="5865813" y="3014663"/>
          <a:ext cx="1323975" cy="546100"/>
        </p:xfrm>
        <a:graphic>
          <a:graphicData uri="http://schemas.openxmlformats.org/drawingml/2006/table">
            <a:tbl>
              <a:tblPr/>
              <a:tblGrid>
                <a:gridCol w="1323975"/>
              </a:tblGrid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37" name="AutoShape 9"/>
          <p:cNvSpPr>
            <a:spLocks noChangeArrowheads="1"/>
          </p:cNvSpPr>
          <p:nvPr/>
        </p:nvSpPr>
        <p:spPr bwMode="auto">
          <a:xfrm>
            <a:off x="1403350" y="3141663"/>
            <a:ext cx="6551613" cy="3384550"/>
          </a:xfrm>
          <a:prstGeom prst="roundRect">
            <a:avLst>
              <a:gd name="adj" fmla="val 1666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en-US" altLang="zh-TW" sz="4000">
                <a:solidFill>
                  <a:srgbClr val="000099"/>
                </a:solidFill>
                <a:latin typeface="標楷體" pitchFamily="65" charset="-120"/>
              </a:rPr>
              <a:t>  </a:t>
            </a:r>
            <a:r>
              <a:rPr lang="zh-TW" altLang="en-US" sz="4000" b="0">
                <a:latin typeface="標楷體" pitchFamily="65" charset="-120"/>
              </a:rPr>
              <a:t>生理狀況    情境設計</a:t>
            </a:r>
          </a:p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zh-TW" altLang="en-US" sz="4000" b="0">
                <a:latin typeface="標楷體" pitchFamily="65" charset="-120"/>
              </a:rPr>
              <a:t>  溫暖支持    溝通技能</a:t>
            </a:r>
          </a:p>
        </p:txBody>
      </p:sp>
      <p:pic>
        <p:nvPicPr>
          <p:cNvPr id="18438" name="Picture 10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4508500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1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5949950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2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5876925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3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4508500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Rectangle 5"/>
          <p:cNvSpPr>
            <a:spLocks noChangeArrowheads="1"/>
          </p:cNvSpPr>
          <p:nvPr/>
        </p:nvSpPr>
        <p:spPr bwMode="auto">
          <a:xfrm>
            <a:off x="428625" y="1428750"/>
            <a:ext cx="432117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35000"/>
              </a:lnSpc>
            </a:pPr>
            <a:r>
              <a:rPr lang="zh-TW" altLang="en-US" sz="3600" b="0">
                <a:latin typeface="Garamond" pitchFamily="18" charset="0"/>
              </a:rPr>
              <a:t>實例 </a:t>
            </a:r>
            <a:r>
              <a:rPr lang="en-US" altLang="zh-TW" sz="3600" b="0">
                <a:latin typeface="Garamond" pitchFamily="18" charset="0"/>
              </a:rPr>
              <a:t>3</a:t>
            </a:r>
            <a:endParaRPr lang="zh-TW" altLang="en-US" sz="3600" b="0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955800" y="3014663"/>
            <a:ext cx="1323975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graphicFrame>
        <p:nvGraphicFramePr>
          <p:cNvPr id="1613827" name="Group 3"/>
          <p:cNvGraphicFramePr>
            <a:graphicFrameLocks noGrp="1"/>
          </p:cNvGraphicFramePr>
          <p:nvPr/>
        </p:nvGraphicFramePr>
        <p:xfrm>
          <a:off x="5865813" y="3014663"/>
          <a:ext cx="1323975" cy="546100"/>
        </p:xfrm>
        <a:graphic>
          <a:graphicData uri="http://schemas.openxmlformats.org/drawingml/2006/table">
            <a:tbl>
              <a:tblPr/>
              <a:tblGrid>
                <a:gridCol w="1323975"/>
              </a:tblGrid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61" name="AutoShape 9"/>
          <p:cNvSpPr>
            <a:spLocks noChangeArrowheads="1"/>
          </p:cNvSpPr>
          <p:nvPr/>
        </p:nvSpPr>
        <p:spPr bwMode="auto">
          <a:xfrm>
            <a:off x="1476375" y="3213100"/>
            <a:ext cx="6551613" cy="3384550"/>
          </a:xfrm>
          <a:prstGeom prst="roundRect">
            <a:avLst>
              <a:gd name="adj" fmla="val 1666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en-US" altLang="zh-TW" sz="4000">
                <a:solidFill>
                  <a:srgbClr val="000099"/>
                </a:solidFill>
                <a:latin typeface="標楷體" pitchFamily="65" charset="-120"/>
              </a:rPr>
              <a:t>  </a:t>
            </a:r>
            <a:r>
              <a:rPr lang="zh-TW" altLang="en-US" sz="4000" b="0">
                <a:latin typeface="標楷體" pitchFamily="65" charset="-120"/>
              </a:rPr>
              <a:t>視覺提示    自我控制</a:t>
            </a:r>
          </a:p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zh-TW" altLang="en-US" sz="4000" b="0">
                <a:latin typeface="標楷體" pitchFamily="65" charset="-120"/>
              </a:rPr>
              <a:t>  代幣增強    休閒技能</a:t>
            </a:r>
          </a:p>
        </p:txBody>
      </p:sp>
      <p:pic>
        <p:nvPicPr>
          <p:cNvPr id="19462" name="Picture 10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4652963"/>
            <a:ext cx="2016125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1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4652963"/>
            <a:ext cx="2016125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2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5949950"/>
            <a:ext cx="2016125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3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5949950"/>
            <a:ext cx="2016125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Rectangle 5"/>
          <p:cNvSpPr>
            <a:spLocks noChangeArrowheads="1"/>
          </p:cNvSpPr>
          <p:nvPr/>
        </p:nvSpPr>
        <p:spPr bwMode="auto">
          <a:xfrm>
            <a:off x="428625" y="1428750"/>
            <a:ext cx="432117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35000"/>
              </a:lnSpc>
            </a:pPr>
            <a:r>
              <a:rPr lang="zh-TW" altLang="en-US" sz="3600" b="0">
                <a:latin typeface="Garamond" pitchFamily="18" charset="0"/>
              </a:rPr>
              <a:t>實例  </a:t>
            </a:r>
            <a:r>
              <a:rPr lang="en-US" altLang="zh-TW" sz="3600" b="0">
                <a:latin typeface="Garamond" pitchFamily="18" charset="0"/>
              </a:rPr>
              <a:t>4</a:t>
            </a:r>
            <a:endParaRPr lang="zh-TW" altLang="en-US" sz="3600" b="0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955800" y="3014663"/>
            <a:ext cx="1323975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graphicFrame>
        <p:nvGraphicFramePr>
          <p:cNvPr id="1614851" name="Group 3"/>
          <p:cNvGraphicFramePr>
            <a:graphicFrameLocks noGrp="1"/>
          </p:cNvGraphicFramePr>
          <p:nvPr/>
        </p:nvGraphicFramePr>
        <p:xfrm>
          <a:off x="5865813" y="3014663"/>
          <a:ext cx="1323975" cy="546100"/>
        </p:xfrm>
        <a:graphic>
          <a:graphicData uri="http://schemas.openxmlformats.org/drawingml/2006/table">
            <a:tbl>
              <a:tblPr/>
              <a:tblGrid>
                <a:gridCol w="1323975"/>
              </a:tblGrid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" name="AutoShape 9"/>
          <p:cNvSpPr>
            <a:spLocks noChangeArrowheads="1"/>
          </p:cNvSpPr>
          <p:nvPr/>
        </p:nvSpPr>
        <p:spPr bwMode="auto">
          <a:xfrm>
            <a:off x="1476375" y="2924175"/>
            <a:ext cx="6551613" cy="3384550"/>
          </a:xfrm>
          <a:prstGeom prst="roundRect">
            <a:avLst>
              <a:gd name="adj" fmla="val 1666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en-US" altLang="zh-TW" sz="4000">
                <a:solidFill>
                  <a:srgbClr val="000099"/>
                </a:solidFill>
                <a:latin typeface="標楷體" pitchFamily="65" charset="-120"/>
              </a:rPr>
              <a:t>  </a:t>
            </a:r>
            <a:r>
              <a:rPr lang="zh-TW" altLang="en-US" sz="4000" b="0">
                <a:latin typeface="標楷體" pitchFamily="65" charset="-120"/>
              </a:rPr>
              <a:t>刺激厭膩    逐步撤除</a:t>
            </a:r>
          </a:p>
          <a:p>
            <a:pPr>
              <a:lnSpc>
                <a:spcPct val="120000"/>
              </a:lnSpc>
              <a:spcAft>
                <a:spcPct val="110000"/>
              </a:spcAft>
            </a:pPr>
            <a:r>
              <a:rPr lang="zh-TW" altLang="en-US" sz="4000" b="0">
                <a:latin typeface="標楷體" pitchFamily="65" charset="-120"/>
              </a:rPr>
              <a:t>  辨別情況    替代行為</a:t>
            </a:r>
          </a:p>
        </p:txBody>
      </p:sp>
      <p:pic>
        <p:nvPicPr>
          <p:cNvPr id="20486" name="Picture 10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5661025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1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4292600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2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5661025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3" descr="0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4365625"/>
            <a:ext cx="21558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Rectangle 5"/>
          <p:cNvSpPr>
            <a:spLocks noChangeArrowheads="1"/>
          </p:cNvSpPr>
          <p:nvPr/>
        </p:nvSpPr>
        <p:spPr bwMode="auto">
          <a:xfrm>
            <a:off x="428625" y="1428750"/>
            <a:ext cx="432117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35000"/>
              </a:lnSpc>
            </a:pPr>
            <a:r>
              <a:rPr lang="zh-TW" altLang="en-US" sz="3600" b="0">
                <a:latin typeface="Garamond" pitchFamily="18" charset="0"/>
              </a:rPr>
              <a:t>實例  </a:t>
            </a:r>
            <a:r>
              <a:rPr lang="en-US" altLang="zh-TW" sz="3600" b="0">
                <a:latin typeface="Garamond" pitchFamily="18" charset="0"/>
              </a:rPr>
              <a:t>5</a:t>
            </a:r>
            <a:endParaRPr lang="zh-TW" altLang="en-US" sz="3600" b="0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j0417026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205038"/>
            <a:ext cx="5435600" cy="375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95288" y="1989138"/>
            <a:ext cx="6337300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kumimoji="0" lang="zh-TW" altLang="en-US" sz="5400" b="0" dirty="0">
                <a:latin typeface="標楷體" pitchFamily="65" charset="-120"/>
              </a:rPr>
              <a:t>如果</a:t>
            </a:r>
            <a:r>
              <a:rPr kumimoji="0" lang="en-US" altLang="zh-TW" sz="5400" b="0" dirty="0">
                <a:latin typeface="標楷體" pitchFamily="65" charset="-120"/>
              </a:rPr>
              <a:t>---</a:t>
            </a:r>
          </a:p>
          <a:p>
            <a:r>
              <a:rPr kumimoji="0" lang="zh-TW" altLang="en-US" sz="5400" b="0" dirty="0">
                <a:latin typeface="標楷體" pitchFamily="65" charset="-120"/>
              </a:rPr>
              <a:t>劇本可以     改寫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027988" y="2276475"/>
            <a:ext cx="865187" cy="4572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2400" b="1">
              <a:latin typeface="Times New Roman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00563" y="260350"/>
            <a:ext cx="4319587" cy="720725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3563938" y="404813"/>
            <a:ext cx="2447925" cy="720725"/>
          </a:xfrm>
          <a:prstGeom prst="wedgeRoundRectCallout">
            <a:avLst>
              <a:gd name="adj1" fmla="val -65433"/>
              <a:gd name="adj2" fmla="val 131939"/>
              <a:gd name="adj3" fmla="val 16667"/>
            </a:avLst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 sz="3600" b="0" dirty="0">
                <a:latin typeface="Times New Roman" pitchFamily="18" charset="0"/>
              </a:rPr>
              <a:t>換句話說</a:t>
            </a:r>
          </a:p>
        </p:txBody>
      </p:sp>
      <p:sp>
        <p:nvSpPr>
          <p:cNvPr id="289798" name="Text Box 6"/>
          <p:cNvSpPr txBox="1">
            <a:spLocks noChangeArrowheads="1"/>
          </p:cNvSpPr>
          <p:nvPr/>
        </p:nvSpPr>
        <p:spPr bwMode="auto">
          <a:xfrm>
            <a:off x="1042988" y="3573463"/>
            <a:ext cx="72723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6000" b="0" dirty="0">
                <a:latin typeface="Times New Roman" pitchFamily="18" charset="0"/>
              </a:rPr>
              <a:t>把桌上的飯粒撿起來</a:t>
            </a:r>
            <a:endParaRPr lang="zh-TW" altLang="en-US" sz="6000" b="0" dirty="0">
              <a:latin typeface="Times New Roman" pitchFamily="18" charset="0"/>
            </a:endParaRPr>
          </a:p>
        </p:txBody>
      </p:sp>
      <p:pic>
        <p:nvPicPr>
          <p:cNvPr id="289799" name="Picture 7" descr="p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5661025"/>
            <a:ext cx="7191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9800" name="Text Box 8"/>
          <p:cNvSpPr txBox="1">
            <a:spLocks noChangeArrowheads="1"/>
          </p:cNvSpPr>
          <p:nvPr/>
        </p:nvSpPr>
        <p:spPr bwMode="auto">
          <a:xfrm>
            <a:off x="2051050" y="5445125"/>
            <a:ext cx="59039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4000" b="0" dirty="0">
                <a:latin typeface="Times New Roman" pitchFamily="18" charset="0"/>
              </a:rPr>
              <a:t>具體、正向、</a:t>
            </a:r>
            <a:r>
              <a:rPr kumimoji="0" lang="zh-TW" altLang="en-US" sz="4000" b="0" dirty="0">
                <a:latin typeface="Times New Roman" pitchFamily="18" charset="0"/>
              </a:rPr>
              <a:t>簡單、明確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8" grpId="0"/>
      <p:bldP spid="289800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835150" y="3789363"/>
            <a:ext cx="50403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5400" b="0" dirty="0">
                <a:latin typeface="Times New Roman" pitchFamily="18" charset="0"/>
              </a:rPr>
              <a:t>適當行</a:t>
            </a:r>
            <a:r>
              <a:rPr lang="zh-TW" altLang="en-US" sz="5400" b="0" dirty="0">
                <a:latin typeface="Times New Roman" pitchFamily="18" charset="0"/>
              </a:rPr>
              <a:t>為的燈塔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484438" y="5157788"/>
            <a:ext cx="56880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5400" b="0" dirty="0">
                <a:latin typeface="Times New Roman" pitchFamily="18" charset="0"/>
              </a:rPr>
              <a:t>情緒風暴時的冷媒</a:t>
            </a: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1071538" y="714356"/>
            <a:ext cx="2808288" cy="720725"/>
          </a:xfrm>
          <a:prstGeom prst="wedgeRoundRectCallout">
            <a:avLst>
              <a:gd name="adj1" fmla="val -2796"/>
              <a:gd name="adj2" fmla="val 79296"/>
              <a:gd name="adj3" fmla="val 16667"/>
            </a:avLst>
          </a:prstGeom>
          <a:solidFill>
            <a:schemeClr val="bg1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 sz="3600" b="0" dirty="0">
                <a:latin typeface="Times New Roman" pitchFamily="18" charset="0"/>
              </a:rPr>
              <a:t>有效指令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 l="2232" t="14063" r="5527" b="9375"/>
          <a:stretch>
            <a:fillRect/>
          </a:stretch>
        </p:blipFill>
        <p:spPr bwMode="auto">
          <a:xfrm>
            <a:off x="0" y="1357313"/>
            <a:ext cx="9144000" cy="4714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6083" name="文字方塊 2"/>
          <p:cNvSpPr txBox="1">
            <a:spLocks noChangeArrowheads="1"/>
          </p:cNvSpPr>
          <p:nvPr/>
        </p:nvSpPr>
        <p:spPr bwMode="auto">
          <a:xfrm>
            <a:off x="1785938" y="642938"/>
            <a:ext cx="5786437" cy="14462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4400">
                <a:latin typeface="標楷體" pitchFamily="65" charset="-120"/>
              </a:rPr>
              <a:t>  </a:t>
            </a:r>
            <a:r>
              <a:rPr lang="zh-TW" altLang="en-US" sz="4000" b="0">
                <a:latin typeface="標楷體" pitchFamily="65" charset="-120"/>
              </a:rPr>
              <a:t>情緒自我覺察記錄</a:t>
            </a:r>
            <a:endParaRPr lang="en-US" altLang="zh-TW" sz="4000" b="0">
              <a:latin typeface="標楷體" pitchFamily="65" charset="-120"/>
            </a:endParaRPr>
          </a:p>
          <a:p>
            <a:endParaRPr lang="zh-TW" altLang="en-US" sz="4400">
              <a:latin typeface="標楷體" pitchFamily="65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51500" y="549275"/>
            <a:ext cx="2663825" cy="566738"/>
          </a:xfrm>
          <a:noFill/>
        </p:spPr>
        <p:txBody>
          <a:bodyPr/>
          <a:lstStyle/>
          <a:p>
            <a:pPr eaLnBrk="1" hangingPunct="1"/>
            <a:r>
              <a:rPr lang="zh-TW" altLang="en-US" sz="3600" dirty="0" smtClean="0">
                <a:solidFill>
                  <a:schemeClr val="tx1"/>
                </a:solidFill>
                <a:ea typeface="標楷體" pitchFamily="65" charset="-120"/>
              </a:rPr>
              <a:t>有效的指令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686800" cy="48529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TW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sym typeface="Wingdings 2" pitchFamily="18" charset="2"/>
              </a:rPr>
              <a:t> 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引起孩子的注意：叫他的名字 </a:t>
            </a:r>
          </a:p>
          <a:p>
            <a:pPr eaLnBrk="1" hangingPunct="1">
              <a:buFont typeface="Wingdings" pitchFamily="2" charset="2"/>
              <a:buNone/>
            </a:pP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sym typeface="Wingdings 2" pitchFamily="18" charset="2"/>
              </a:rPr>
              <a:t> 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視線接觸</a:t>
            </a:r>
          </a:p>
          <a:p>
            <a:pPr eaLnBrk="1" hangingPunct="1">
              <a:buFont typeface="Wingdings" pitchFamily="2" charset="2"/>
              <a:buNone/>
            </a:pP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sym typeface="Wingdings 2" pitchFamily="18" charset="2"/>
              </a:rPr>
              <a:t> 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語調平穩</a:t>
            </a:r>
            <a:r>
              <a:rPr lang="zh-TW" altLang="en-US" sz="4000" u="sng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堅定</a:t>
            </a:r>
          </a:p>
          <a:p>
            <a:pPr eaLnBrk="1" hangingPunct="1">
              <a:buFont typeface="Wingdings" pitchFamily="2" charset="2"/>
              <a:buNone/>
            </a:pP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sym typeface="Wingdings 2" pitchFamily="18" charset="2"/>
              </a:rPr>
              <a:t> 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語句</a:t>
            </a:r>
            <a:r>
              <a:rPr lang="zh-TW" altLang="en-US" sz="4400" u="sng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簡短清楚</a:t>
            </a:r>
          </a:p>
          <a:p>
            <a:pPr eaLnBrk="1" hangingPunct="1">
              <a:buFont typeface="Wingdings" pitchFamily="2" charset="2"/>
              <a:buNone/>
            </a:pP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sym typeface="Wingdings 2" pitchFamily="18" charset="2"/>
              </a:rPr>
              <a:t> 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說出</a:t>
            </a:r>
            <a:r>
              <a:rPr lang="zh-TW" altLang="en-US" sz="4000" u="sng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要孩子「去做什麼」</a:t>
            </a:r>
          </a:p>
          <a:p>
            <a:pPr eaLnBrk="1" hangingPunct="1">
              <a:buFont typeface="Wingdings" pitchFamily="2" charset="2"/>
              <a:buNone/>
            </a:pP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sym typeface="Wingdings 2" pitchFamily="18" charset="2"/>
              </a:rPr>
              <a:t> 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一個指令只要求一個動作 </a:t>
            </a:r>
          </a:p>
          <a:p>
            <a:pPr eaLnBrk="1" hangingPunct="1">
              <a:buFont typeface="Wingdings" pitchFamily="2" charset="2"/>
              <a:buNone/>
            </a:pP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sym typeface="Wingdings 2" pitchFamily="18" charset="2"/>
              </a:rPr>
              <a:t> 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給予適當的反應時間（大約</a:t>
            </a:r>
            <a:r>
              <a:rPr lang="en-US" altLang="zh-TW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5~15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秒）</a:t>
            </a: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5003800" y="1196975"/>
            <a:ext cx="3168650" cy="0"/>
          </a:xfrm>
          <a:prstGeom prst="line">
            <a:avLst/>
          </a:prstGeom>
          <a:noFill/>
          <a:ln w="57150" cap="rnd">
            <a:solidFill>
              <a:srgbClr val="99FF99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027988" y="2276475"/>
            <a:ext cx="865187" cy="4572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2400" b="1">
              <a:latin typeface="Times New Roman" pitchFamily="18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500563" y="260350"/>
            <a:ext cx="4319587" cy="720725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3563938" y="404813"/>
            <a:ext cx="2447925" cy="720725"/>
          </a:xfrm>
          <a:prstGeom prst="wedgeRoundRectCallout">
            <a:avLst>
              <a:gd name="adj1" fmla="val -45978"/>
              <a:gd name="adj2" fmla="val 131939"/>
              <a:gd name="adj3" fmla="val 16667"/>
            </a:avLst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 sz="3600" b="0" dirty="0">
                <a:latin typeface="Times New Roman" pitchFamily="18" charset="0"/>
              </a:rPr>
              <a:t>換句話說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187450" y="2997200"/>
            <a:ext cx="72723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zh-TW" sz="4800" b="0" dirty="0">
                <a:latin typeface="Times New Roman" pitchFamily="18" charset="0"/>
              </a:rPr>
              <a:t>5</a:t>
            </a:r>
            <a:r>
              <a:rPr kumimoji="0" lang="zh-TW" altLang="en-US" sz="4800" b="0" dirty="0">
                <a:latin typeface="Times New Roman" pitchFamily="18" charset="0"/>
              </a:rPr>
              <a:t>分鐘內把飯粒撿起來，過來蓋一個榮譽章。</a:t>
            </a:r>
            <a:endParaRPr lang="zh-TW" altLang="en-US" sz="6000" b="0" dirty="0">
              <a:latin typeface="Times New Roman" pitchFamily="18" charset="0"/>
            </a:endParaRPr>
          </a:p>
        </p:txBody>
      </p:sp>
      <p:sp>
        <p:nvSpPr>
          <p:cNvPr id="300040" name="Text Box 8"/>
          <p:cNvSpPr txBox="1">
            <a:spLocks noChangeArrowheads="1"/>
          </p:cNvSpPr>
          <p:nvPr/>
        </p:nvSpPr>
        <p:spPr bwMode="auto">
          <a:xfrm>
            <a:off x="1692275" y="5445125"/>
            <a:ext cx="684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4000" b="0" dirty="0">
                <a:latin typeface="Times New Roman" pitchFamily="18" charset="0"/>
              </a:rPr>
              <a:t>配合代幣制，鼓勵期限內完成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40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8027988" y="2276475"/>
            <a:ext cx="865187" cy="4572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2400" b="1">
              <a:latin typeface="Times New Roman" pitchFamily="18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4500563" y="260350"/>
            <a:ext cx="4319587" cy="720725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3563938" y="404813"/>
            <a:ext cx="2447925" cy="720725"/>
          </a:xfrm>
          <a:prstGeom prst="wedgeRoundRectCallout">
            <a:avLst>
              <a:gd name="adj1" fmla="val -61542"/>
              <a:gd name="adj2" fmla="val 142511"/>
              <a:gd name="adj3" fmla="val 16667"/>
            </a:avLst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 sz="3600" b="0" dirty="0">
                <a:latin typeface="Times New Roman" pitchFamily="18" charset="0"/>
              </a:rPr>
              <a:t>換句話說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042988" y="3141663"/>
            <a:ext cx="72723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4800" b="0" dirty="0">
                <a:latin typeface="Times New Roman" pitchFamily="18" charset="0"/>
              </a:rPr>
              <a:t>你要現在做？</a:t>
            </a:r>
          </a:p>
          <a:p>
            <a:r>
              <a:rPr kumimoji="0" lang="zh-TW" altLang="en-US" sz="4800" b="0" dirty="0">
                <a:latin typeface="Times New Roman" pitchFamily="18" charset="0"/>
              </a:rPr>
              <a:t>還是午休前做好？</a:t>
            </a:r>
            <a:endParaRPr lang="zh-TW" altLang="en-US" sz="4800" b="0" dirty="0">
              <a:latin typeface="Times New Roman" pitchFamily="18" charset="0"/>
            </a:endParaRPr>
          </a:p>
        </p:txBody>
      </p:sp>
      <p:sp>
        <p:nvSpPr>
          <p:cNvPr id="302088" name="Text Box 8"/>
          <p:cNvSpPr txBox="1">
            <a:spLocks noChangeArrowheads="1"/>
          </p:cNvSpPr>
          <p:nvPr/>
        </p:nvSpPr>
        <p:spPr bwMode="auto">
          <a:xfrm>
            <a:off x="3203575" y="5445125"/>
            <a:ext cx="3889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4000" b="0" dirty="0">
                <a:latin typeface="Times New Roman" pitchFamily="18" charset="0"/>
              </a:rPr>
              <a:t>提供選擇的機會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8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027988" y="2276475"/>
            <a:ext cx="865187" cy="4572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2400" b="1">
              <a:latin typeface="Times New Roman" pitchFamily="18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500563" y="260350"/>
            <a:ext cx="4319587" cy="720725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071538" y="1928802"/>
            <a:ext cx="64087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6000" b="0" dirty="0">
                <a:latin typeface="Times New Roman" pitchFamily="18" charset="0"/>
              </a:rPr>
              <a:t>設計工作檢核表</a:t>
            </a:r>
            <a:endParaRPr lang="zh-TW" altLang="en-US" sz="6000" b="0" dirty="0">
              <a:latin typeface="Times New Roman" pitchFamily="18" charset="0"/>
            </a:endParaRPr>
          </a:p>
        </p:txBody>
      </p:sp>
      <p:sp>
        <p:nvSpPr>
          <p:cNvPr id="303110" name="Text Box 6"/>
          <p:cNvSpPr txBox="1">
            <a:spLocks noChangeArrowheads="1"/>
          </p:cNvSpPr>
          <p:nvPr/>
        </p:nvSpPr>
        <p:spPr bwMode="auto">
          <a:xfrm>
            <a:off x="1000100" y="3286124"/>
            <a:ext cx="6840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4000" b="0" dirty="0">
                <a:latin typeface="Times New Roman" pitchFamily="18" charset="0"/>
              </a:rPr>
              <a:t>提供視覺提示、訓練自我管理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4787900" y="476250"/>
            <a:ext cx="3529013" cy="6397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zh-TW" altLang="en-US" sz="3600" b="0" dirty="0"/>
              <a:t>有效的班級經營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4500563" y="1125538"/>
            <a:ext cx="3168650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42910" y="4429132"/>
            <a:ext cx="80216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TW" altLang="en-US" sz="5400" b="0" dirty="0">
                <a:latin typeface="Times New Roman" pitchFamily="18" charset="0"/>
              </a:rPr>
              <a:t>空間與物品的</a:t>
            </a:r>
            <a:r>
              <a:rPr lang="zh-TW" altLang="en-US" sz="5400" b="0" dirty="0" smtClean="0">
                <a:latin typeface="Times New Roman" pitchFamily="18" charset="0"/>
              </a:rPr>
              <a:t>安排 </a:t>
            </a:r>
            <a:r>
              <a:rPr lang="zh-TW" altLang="en-US" sz="5400" b="0" dirty="0"/>
              <a:t>結構化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10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027988" y="2276475"/>
            <a:ext cx="865187" cy="4572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2400" b="1">
              <a:latin typeface="Times New Roman" pitchFamily="18" charset="0"/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500563" y="260350"/>
            <a:ext cx="4319587" cy="720725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357290" y="2714620"/>
            <a:ext cx="7416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6000" b="0" dirty="0">
                <a:latin typeface="Times New Roman" pitchFamily="18" charset="0"/>
              </a:rPr>
              <a:t>懷疑有</a:t>
            </a:r>
            <a:r>
              <a:rPr kumimoji="0" lang="zh-TW" altLang="en-US" sz="4800" b="0" dirty="0">
                <a:latin typeface="Times New Roman" pitchFamily="18" charset="0"/>
              </a:rPr>
              <a:t>觸覺防禦</a:t>
            </a:r>
            <a:r>
              <a:rPr kumimoji="0" lang="zh-TW" altLang="en-US" sz="6000" b="0" dirty="0">
                <a:latin typeface="Times New Roman" pitchFamily="18" charset="0"/>
              </a:rPr>
              <a:t>問題</a:t>
            </a:r>
            <a:endParaRPr lang="zh-TW" altLang="en-US" sz="6000" b="0" dirty="0">
              <a:latin typeface="Times New Roman" pitchFamily="18" charset="0"/>
            </a:endParaRPr>
          </a:p>
        </p:txBody>
      </p:sp>
      <p:pic>
        <p:nvPicPr>
          <p:cNvPr id="326661" name="Picture 5" descr="p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941888"/>
            <a:ext cx="7191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6662" name="Text Box 6"/>
          <p:cNvSpPr txBox="1">
            <a:spLocks noChangeArrowheads="1"/>
          </p:cNvSpPr>
          <p:nvPr/>
        </p:nvSpPr>
        <p:spPr bwMode="auto">
          <a:xfrm>
            <a:off x="1763713" y="4797425"/>
            <a:ext cx="6337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4000" b="0" dirty="0">
                <a:latin typeface="Times New Roman" pitchFamily="18" charset="0"/>
              </a:rPr>
              <a:t>申請專業評估、治療、訓練</a:t>
            </a:r>
          </a:p>
          <a:p>
            <a:r>
              <a:rPr kumimoji="0" lang="zh-TW" altLang="en-US" sz="4000" b="0" dirty="0">
                <a:latin typeface="Times New Roman" pitchFamily="18" charset="0"/>
              </a:rPr>
              <a:t>走到面前給予指令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4787900" y="476250"/>
            <a:ext cx="3529013" cy="6397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zh-TW" altLang="en-US" sz="3600" b="0" dirty="0"/>
              <a:t>教師的敏感度</a:t>
            </a: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4500563" y="1125538"/>
            <a:ext cx="3168650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62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027988" y="2276475"/>
            <a:ext cx="865187" cy="4572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2400" b="1">
              <a:latin typeface="Times New Roman" pitchFamily="18" charset="0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4500563" y="260350"/>
            <a:ext cx="4319587" cy="720725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30756" name="Text Box 4"/>
          <p:cNvSpPr txBox="1">
            <a:spLocks noChangeArrowheads="1"/>
          </p:cNvSpPr>
          <p:nvPr/>
        </p:nvSpPr>
        <p:spPr bwMode="auto">
          <a:xfrm>
            <a:off x="1547813" y="2781300"/>
            <a:ext cx="7056437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TW" altLang="en-US" sz="6600" b="0" dirty="0">
                <a:latin typeface="Times New Roman" pitchFamily="18" charset="0"/>
              </a:rPr>
              <a:t>慧  劍  斬  </a:t>
            </a:r>
            <a:r>
              <a:rPr kumimoji="0" lang="zh-TW" altLang="en-US" sz="8800" b="0" dirty="0">
                <a:latin typeface="Times New Roman" pitchFamily="18" charset="0"/>
              </a:rPr>
              <a:t>情</a:t>
            </a:r>
            <a:r>
              <a:rPr kumimoji="0" lang="zh-TW" altLang="en-US" sz="6600" b="0" dirty="0">
                <a:latin typeface="Times New Roman" pitchFamily="18" charset="0"/>
              </a:rPr>
              <a:t>  絲</a:t>
            </a: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4859338" y="908050"/>
            <a:ext cx="3024187" cy="6397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zh-TW" altLang="en-US" sz="3600" b="0" dirty="0"/>
              <a:t>教師的覺知</a:t>
            </a:r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4572000" y="1628775"/>
            <a:ext cx="3168650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pic>
        <p:nvPicPr>
          <p:cNvPr id="330761" name="Picture 9" descr="p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214950"/>
            <a:ext cx="7191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0762" name="Text Box 10"/>
          <p:cNvSpPr txBox="1">
            <a:spLocks noChangeArrowheads="1"/>
          </p:cNvSpPr>
          <p:nvPr/>
        </p:nvSpPr>
        <p:spPr bwMode="auto">
          <a:xfrm>
            <a:off x="2143108" y="5000636"/>
            <a:ext cx="56880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zh-TW" altLang="en-US" sz="4000" b="0" dirty="0">
                <a:latin typeface="Times New Roman" pitchFamily="18" charset="0"/>
              </a:rPr>
              <a:t>有效的自我情緒</a:t>
            </a:r>
            <a:r>
              <a:rPr kumimoji="0" lang="zh-TW" altLang="en-US" sz="4000" b="0" dirty="0" smtClean="0">
                <a:latin typeface="Times New Roman" pitchFamily="18" charset="0"/>
              </a:rPr>
              <a:t>管理</a:t>
            </a:r>
            <a:endParaRPr kumimoji="0" lang="en-US" altLang="zh-TW" sz="4000" b="0" dirty="0" smtClean="0"/>
          </a:p>
          <a:p>
            <a:pPr algn="ctr"/>
            <a:r>
              <a:rPr kumimoji="0" lang="en-US" altLang="zh-TW" sz="3200" b="0" dirty="0" smtClean="0">
                <a:latin typeface="Times New Roman" pitchFamily="18" charset="0"/>
              </a:rPr>
              <a:t>(</a:t>
            </a:r>
            <a:r>
              <a:rPr kumimoji="0" lang="zh-TW" altLang="en-US" sz="3200" b="0" dirty="0" smtClean="0">
                <a:latin typeface="Times New Roman" pitchFamily="18" charset="0"/>
              </a:rPr>
              <a:t>情緒自我覺察</a:t>
            </a:r>
            <a:r>
              <a:rPr kumimoji="0" lang="en-US" altLang="zh-TW" sz="3200" b="0" dirty="0" smtClean="0">
                <a:latin typeface="Times New Roman" pitchFamily="18" charset="0"/>
              </a:rPr>
              <a:t>)</a:t>
            </a:r>
            <a:endParaRPr kumimoji="0" lang="zh-TW" altLang="en-US" sz="3200" b="0" dirty="0">
              <a:latin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6" grpId="0"/>
      <p:bldP spid="330762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4859338" y="908050"/>
            <a:ext cx="3024187" cy="6397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zh-TW" altLang="en-US" sz="3600" b="0" dirty="0"/>
              <a:t>教師的覺知</a:t>
            </a:r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4572000" y="1628775"/>
            <a:ext cx="3168650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582738" y="3068638"/>
            <a:ext cx="3636962" cy="9144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5400" b="0" dirty="0">
                <a:latin typeface="Times New Roman" pitchFamily="18" charset="0"/>
              </a:rPr>
              <a:t>管教權旁落</a:t>
            </a:r>
          </a:p>
        </p:txBody>
      </p:sp>
      <p:pic>
        <p:nvPicPr>
          <p:cNvPr id="333830" name="Picture 6" descr="p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429000"/>
            <a:ext cx="100806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3831" name="Picture 7" descr="p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760913"/>
            <a:ext cx="9366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1582738" y="4652963"/>
            <a:ext cx="6877050" cy="9144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5400" b="0" dirty="0">
                <a:latin typeface="Times New Roman" pitchFamily="18" charset="0"/>
              </a:rPr>
              <a:t>不當與不可能的威脅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714480" y="2143116"/>
            <a:ext cx="1785950" cy="584775"/>
          </a:xfrm>
          <a:prstGeom prst="rect">
            <a:avLst/>
          </a:prstGeom>
          <a:noFill/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3200" b="0" dirty="0" smtClean="0">
                <a:latin typeface="Times New Roman" pitchFamily="18" charset="0"/>
              </a:rPr>
              <a:t>宜避免</a:t>
            </a:r>
            <a:endParaRPr lang="zh-TW" altLang="en-US" sz="3200" b="0" dirty="0">
              <a:latin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859338" y="908050"/>
            <a:ext cx="3024187" cy="6397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zh-TW" altLang="en-US" sz="3600" b="1">
                <a:solidFill>
                  <a:srgbClr val="006600"/>
                </a:solidFill>
              </a:rPr>
              <a:t>教師的覺知</a:t>
            </a:r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4572000" y="1628775"/>
            <a:ext cx="3168650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582738" y="3068638"/>
            <a:ext cx="6734175" cy="9144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5400" b="0" dirty="0">
                <a:latin typeface="Times New Roman" pitchFamily="18" charset="0"/>
              </a:rPr>
              <a:t>透過討論、達成共識</a:t>
            </a:r>
          </a:p>
        </p:txBody>
      </p:sp>
      <p:pic>
        <p:nvPicPr>
          <p:cNvPr id="334854" name="Picture 6" descr="p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429000"/>
            <a:ext cx="100806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4855" name="Picture 7" descr="p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760913"/>
            <a:ext cx="93662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1582738" y="4652963"/>
            <a:ext cx="6877050" cy="9144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5400" b="0" dirty="0">
                <a:latin typeface="Times New Roman" pitchFamily="18" charset="0"/>
              </a:rPr>
              <a:t>同心協力、眾志成城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955800" y="3014663"/>
            <a:ext cx="1323975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graphicFrame>
        <p:nvGraphicFramePr>
          <p:cNvPr id="1614851" name="Group 3"/>
          <p:cNvGraphicFramePr>
            <a:graphicFrameLocks noGrp="1"/>
          </p:cNvGraphicFramePr>
          <p:nvPr/>
        </p:nvGraphicFramePr>
        <p:xfrm>
          <a:off x="5865813" y="3014663"/>
          <a:ext cx="1323975" cy="546100"/>
        </p:xfrm>
        <a:graphic>
          <a:graphicData uri="http://schemas.openxmlformats.org/drawingml/2006/table">
            <a:tbl>
              <a:tblPr/>
              <a:tblGrid>
                <a:gridCol w="1323975"/>
              </a:tblGrid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新細明體" pitchFamily="18" charset="-12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428625" y="642938"/>
            <a:ext cx="43211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35000"/>
              </a:lnSpc>
            </a:pPr>
            <a:r>
              <a:rPr lang="zh-TW" altLang="en-US" sz="3600" b="0">
                <a:latin typeface="Garamond" pitchFamily="18" charset="0"/>
              </a:rPr>
              <a:t>結語</a:t>
            </a:r>
          </a:p>
        </p:txBody>
      </p:sp>
      <p:sp>
        <p:nvSpPr>
          <p:cNvPr id="70662" name="Rectangle 4"/>
          <p:cNvSpPr>
            <a:spLocks noChangeArrowheads="1"/>
          </p:cNvSpPr>
          <p:nvPr/>
        </p:nvSpPr>
        <p:spPr bwMode="auto">
          <a:xfrm>
            <a:off x="1214438" y="1928813"/>
            <a:ext cx="692943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altLang="zh-TW" sz="3600">
              <a:latin typeface="標楷體" pitchFamily="65" charset="-12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zh-TW" altLang="en-US" sz="3200" b="0">
                <a:latin typeface="標楷體" pitchFamily="65" charset="-120"/>
              </a:rPr>
              <a:t>以個人為中心的價值觀，尊重每一位服務對象的尊嚴、喜好及目標 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zh-TW" altLang="en-US" sz="3200" b="0">
                <a:latin typeface="標楷體" pitchFamily="65" charset="-120"/>
              </a:rPr>
              <a:t>調整環境、預防行為問題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zh-TW" altLang="en-US" sz="3200" b="0">
                <a:latin typeface="標楷體" pitchFamily="65" charset="-120"/>
              </a:rPr>
              <a:t>教導替代性行為</a:t>
            </a:r>
            <a:r>
              <a:rPr lang="en-US" altLang="zh-TW" sz="3200" b="0">
                <a:latin typeface="標楷體" pitchFamily="65" charset="-120"/>
              </a:rPr>
              <a:t>(</a:t>
            </a:r>
            <a:r>
              <a:rPr lang="zh-TW" altLang="en-US" sz="3200" b="0">
                <a:latin typeface="標楷體" pitchFamily="65" charset="-120"/>
              </a:rPr>
              <a:t>新的溝通、社會和自我控制技能等</a:t>
            </a:r>
            <a:r>
              <a:rPr lang="en-US" altLang="zh-TW" sz="3200" b="0">
                <a:latin typeface="標楷體" pitchFamily="65" charset="-120"/>
              </a:rPr>
              <a:t>)</a:t>
            </a:r>
            <a:r>
              <a:rPr lang="zh-TW" altLang="en-US" sz="3200" b="0">
                <a:latin typeface="標楷體" pitchFamily="65" charset="-120"/>
              </a:rPr>
              <a:t>減少行為問題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zh-TW" altLang="en-US" sz="3200" b="0">
                <a:latin typeface="標楷體" pitchFamily="65" charset="-120"/>
              </a:rPr>
              <a:t>改善個體生活型態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zh-TW" altLang="en-US" sz="3600" b="0">
                <a:latin typeface="標楷體" pitchFamily="65" charset="-120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print"/>
          <a:srcRect l="16232" t="12500" r="53294" b="6250"/>
          <a:stretch>
            <a:fillRect/>
          </a:stretch>
        </p:blipFill>
        <p:spPr bwMode="auto">
          <a:xfrm>
            <a:off x="785813" y="0"/>
            <a:ext cx="5000625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圓角矩形圖說文字 4"/>
          <p:cNvSpPr/>
          <p:nvPr/>
        </p:nvSpPr>
        <p:spPr bwMode="auto">
          <a:xfrm>
            <a:off x="5500688" y="2714625"/>
            <a:ext cx="3357562" cy="1643063"/>
          </a:xfrm>
          <a:prstGeom prst="wedgeRoundRectCallout">
            <a:avLst>
              <a:gd name="adj1" fmla="val -84117"/>
              <a:gd name="adj2" fmla="val 70386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TW" altLang="en-US" sz="3600" b="0" dirty="0">
                <a:latin typeface="標楷體" pitchFamily="65" charset="-120"/>
              </a:rPr>
              <a:t>同心協力</a:t>
            </a:r>
            <a:endParaRPr lang="en-US" altLang="zh-TW" sz="3600" b="0" dirty="0">
              <a:latin typeface="標楷體" pitchFamily="65" charset="-120"/>
            </a:endParaRPr>
          </a:p>
          <a:p>
            <a:pPr algn="ctr">
              <a:defRPr/>
            </a:pPr>
            <a:r>
              <a:rPr lang="zh-TW" altLang="en-US" sz="3600" b="0" dirty="0">
                <a:latin typeface="標楷體" pitchFamily="65" charset="-120"/>
              </a:rPr>
              <a:t>落實一致性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新細明體"/>
        <a:cs typeface=""/>
      </a:majorFont>
      <a:minorFont>
        <a:latin typeface="Comic Sans MS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新細明體"/>
        <a:cs typeface=""/>
      </a:majorFont>
      <a:minorFont>
        <a:latin typeface="Comic Sans MS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新細明體"/>
        <a:cs typeface=""/>
      </a:majorFont>
      <a:minorFont>
        <a:latin typeface="Comic Sans MS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新細明體"/>
        <a:cs typeface=""/>
      </a:majorFont>
      <a:minorFont>
        <a:latin typeface="Garamond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ea typeface="標楷體" pitchFamily="65" charset="-12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新細明體"/>
        <a:cs typeface=""/>
      </a:majorFont>
      <a:minorFont>
        <a:latin typeface="Tahoma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標楷體" pitchFamily="65" charset="-12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新細明體"/>
        <a:cs typeface=""/>
      </a:majorFont>
      <a:minorFont>
        <a:latin typeface="Garamond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triangl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ream 1">
    <a:dk1>
      <a:srgbClr val="000514"/>
    </a:dk1>
    <a:lt1>
      <a:srgbClr val="FFFFFF"/>
    </a:lt1>
    <a:dk2>
      <a:srgbClr val="003399"/>
    </a:dk2>
    <a:lt2>
      <a:srgbClr val="E5E5FF"/>
    </a:lt2>
    <a:accent1>
      <a:srgbClr val="0099CC"/>
    </a:accent1>
    <a:accent2>
      <a:srgbClr val="A886E0"/>
    </a:accent2>
    <a:accent3>
      <a:srgbClr val="AAADCA"/>
    </a:accent3>
    <a:accent4>
      <a:srgbClr val="DADADA"/>
    </a:accent4>
    <a:accent5>
      <a:srgbClr val="AACAE2"/>
    </a:accent5>
    <a:accent6>
      <a:srgbClr val="9879CB"/>
    </a:accent6>
    <a:hlink>
      <a:srgbClr val="FFCC00"/>
    </a:hlink>
    <a:folHlink>
      <a:srgbClr val="FFFFCC"/>
    </a:folHlink>
  </a:clrScheme>
</a:themeOverride>
</file>

<file path=ppt/theme/themeOverride10.xml><?xml version="1.0" encoding="utf-8"?>
<a:themeOverride xmlns:a="http://schemas.openxmlformats.org/drawingml/2006/main">
  <a:clrScheme name="Stream 1">
    <a:dk1>
      <a:srgbClr val="000514"/>
    </a:dk1>
    <a:lt1>
      <a:srgbClr val="FFFFFF"/>
    </a:lt1>
    <a:dk2>
      <a:srgbClr val="003399"/>
    </a:dk2>
    <a:lt2>
      <a:srgbClr val="E5E5FF"/>
    </a:lt2>
    <a:accent1>
      <a:srgbClr val="0099CC"/>
    </a:accent1>
    <a:accent2>
      <a:srgbClr val="A886E0"/>
    </a:accent2>
    <a:accent3>
      <a:srgbClr val="AAADCA"/>
    </a:accent3>
    <a:accent4>
      <a:srgbClr val="DADADA"/>
    </a:accent4>
    <a:accent5>
      <a:srgbClr val="AACAE2"/>
    </a:accent5>
    <a:accent6>
      <a:srgbClr val="9879CB"/>
    </a:accent6>
    <a:hlink>
      <a:srgbClr val="FFCC00"/>
    </a:hlink>
    <a:folHlink>
      <a:srgbClr val="FFFFCC"/>
    </a:folHlink>
  </a:clrScheme>
</a:themeOverride>
</file>

<file path=ppt/theme/themeOverride11.xml><?xml version="1.0" encoding="utf-8"?>
<a:themeOverride xmlns:a="http://schemas.openxmlformats.org/drawingml/2006/main">
  <a:clrScheme name="Stream 1">
    <a:dk1>
      <a:srgbClr val="000514"/>
    </a:dk1>
    <a:lt1>
      <a:srgbClr val="FFFFFF"/>
    </a:lt1>
    <a:dk2>
      <a:srgbClr val="003399"/>
    </a:dk2>
    <a:lt2>
      <a:srgbClr val="E5E5FF"/>
    </a:lt2>
    <a:accent1>
      <a:srgbClr val="0099CC"/>
    </a:accent1>
    <a:accent2>
      <a:srgbClr val="A886E0"/>
    </a:accent2>
    <a:accent3>
      <a:srgbClr val="AAADCA"/>
    </a:accent3>
    <a:accent4>
      <a:srgbClr val="DADADA"/>
    </a:accent4>
    <a:accent5>
      <a:srgbClr val="AACAE2"/>
    </a:accent5>
    <a:accent6>
      <a:srgbClr val="9879CB"/>
    </a:accent6>
    <a:hlink>
      <a:srgbClr val="FFCC00"/>
    </a:hlink>
    <a:folHlink>
      <a:srgbClr val="FFFFCC"/>
    </a:folHlink>
  </a:clrScheme>
</a:themeOverride>
</file>

<file path=ppt/theme/themeOverride12.xml><?xml version="1.0" encoding="utf-8"?>
<a:themeOverride xmlns:a="http://schemas.openxmlformats.org/drawingml/2006/main">
  <a:clrScheme name="Stream 1">
    <a:dk1>
      <a:srgbClr val="000514"/>
    </a:dk1>
    <a:lt1>
      <a:srgbClr val="FFFFFF"/>
    </a:lt1>
    <a:dk2>
      <a:srgbClr val="003399"/>
    </a:dk2>
    <a:lt2>
      <a:srgbClr val="E5E5FF"/>
    </a:lt2>
    <a:accent1>
      <a:srgbClr val="0099CC"/>
    </a:accent1>
    <a:accent2>
      <a:srgbClr val="A886E0"/>
    </a:accent2>
    <a:accent3>
      <a:srgbClr val="AAADCA"/>
    </a:accent3>
    <a:accent4>
      <a:srgbClr val="DADADA"/>
    </a:accent4>
    <a:accent5>
      <a:srgbClr val="AACAE2"/>
    </a:accent5>
    <a:accent6>
      <a:srgbClr val="9879CB"/>
    </a:accent6>
    <a:hlink>
      <a:srgbClr val="FFCC00"/>
    </a:hlink>
    <a:folHlink>
      <a:srgbClr val="FFFFCC"/>
    </a:folHlink>
  </a:clrScheme>
</a:themeOverride>
</file>

<file path=ppt/theme/themeOverride13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14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15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16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17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18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19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2.xml><?xml version="1.0" encoding="utf-8"?>
<a:themeOverride xmlns:a="http://schemas.openxmlformats.org/drawingml/2006/main">
  <a:clrScheme name="Crayons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ppt/theme/themeOverride20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21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22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23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ppt/theme/themeOverride3.xml><?xml version="1.0" encoding="utf-8"?>
<a:themeOverride xmlns:a="http://schemas.openxmlformats.org/drawingml/2006/main">
  <a:clrScheme name="Crayons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ppt/theme/themeOverride4.xml><?xml version="1.0" encoding="utf-8"?>
<a:themeOverride xmlns:a="http://schemas.openxmlformats.org/drawingml/2006/main">
  <a:clrScheme name="Crayons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ppt/theme/themeOverride5.xml><?xml version="1.0" encoding="utf-8"?>
<a:themeOverride xmlns:a="http://schemas.openxmlformats.org/drawingml/2006/main">
  <a:clrScheme name="Crayons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ppt/theme/themeOverride6.xml><?xml version="1.0" encoding="utf-8"?>
<a:themeOverride xmlns:a="http://schemas.openxmlformats.org/drawingml/2006/main">
  <a:clrScheme name="Crayons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ppt/theme/themeOverride7.xml><?xml version="1.0" encoding="utf-8"?>
<a:themeOverride xmlns:a="http://schemas.openxmlformats.org/drawingml/2006/main">
  <a:clrScheme name="Crayons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ppt/theme/themeOverride8.xml><?xml version="1.0" encoding="utf-8"?>
<a:themeOverride xmlns:a="http://schemas.openxmlformats.org/drawingml/2006/main">
  <a:clrScheme name="Crayons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ppt/theme/themeOverride9.xml><?xml version="1.0" encoding="utf-8"?>
<a:themeOverride xmlns:a="http://schemas.openxmlformats.org/drawingml/2006/main">
  <a:clrScheme name="Crayons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9741</TotalTime>
  <Words>2589</Words>
  <Application>Microsoft Office PowerPoint</Application>
  <PresentationFormat>如螢幕大小 (4:3)</PresentationFormat>
  <Paragraphs>470</Paragraphs>
  <Slides>102</Slides>
  <Notes>3</Notes>
  <HiddenSlides>0</HiddenSlides>
  <MMClips>0</MMClips>
  <ScaleCrop>false</ScaleCrop>
  <HeadingPairs>
    <vt:vector size="6" baseType="variant">
      <vt:variant>
        <vt:lpstr>佈景主題</vt:lpstr>
      </vt:variant>
      <vt:variant>
        <vt:i4>6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102</vt:i4>
      </vt:variant>
    </vt:vector>
  </HeadingPairs>
  <TitlesOfParts>
    <vt:vector size="110" baseType="lpstr">
      <vt:lpstr>Crayons</vt:lpstr>
      <vt:lpstr>1_Crayons</vt:lpstr>
      <vt:lpstr>2_Crayons</vt:lpstr>
      <vt:lpstr>Stream</vt:lpstr>
      <vt:lpstr>Blends</vt:lpstr>
      <vt:lpstr>1_Stream</vt:lpstr>
      <vt:lpstr>Microsoft Office Excel 97-2003 工作表</vt:lpstr>
      <vt:lpstr>投影片</vt:lpstr>
      <vt:lpstr>投影片 1</vt:lpstr>
      <vt:lpstr>投影片 2</vt:lpstr>
      <vt:lpstr>投影片 3</vt:lpstr>
      <vt:lpstr>投影片 4</vt:lpstr>
      <vt:lpstr>投影片 5</vt:lpstr>
      <vt:lpstr>投影片 6</vt:lpstr>
      <vt:lpstr>他應該……</vt:lpstr>
      <vt:lpstr>投影片 8</vt:lpstr>
      <vt:lpstr>投影片 9</vt:lpstr>
      <vt:lpstr>投影片 10</vt:lpstr>
      <vt:lpstr>投影片 11</vt:lpstr>
      <vt:lpstr>投影片 12</vt:lpstr>
      <vt:lpstr>溝通姿態</vt:lpstr>
      <vt:lpstr>投影片 14</vt:lpstr>
      <vt:lpstr>投影片 15</vt:lpstr>
      <vt:lpstr>投影片 16</vt:lpstr>
      <vt:lpstr>投影片 17</vt:lpstr>
      <vt:lpstr>4 D 的理論探討</vt:lpstr>
      <vt:lpstr>投影片 19</vt:lpstr>
      <vt:lpstr>投影片 20</vt:lpstr>
      <vt:lpstr>投影片 21</vt:lpstr>
      <vt:lpstr>投影片 22</vt:lpstr>
      <vt:lpstr>投影片 23</vt:lpstr>
      <vt:lpstr>比比看</vt:lpstr>
      <vt:lpstr>投影片 25</vt:lpstr>
      <vt:lpstr>投影片 26</vt:lpstr>
      <vt:lpstr>投影片 27</vt:lpstr>
      <vt:lpstr>投影片 28</vt:lpstr>
      <vt:lpstr>投影片 29</vt:lpstr>
      <vt:lpstr>投影片 30</vt:lpstr>
      <vt:lpstr>投影片 31</vt:lpstr>
      <vt:lpstr>投影片 32</vt:lpstr>
      <vt:lpstr>投影片 33</vt:lpstr>
      <vt:lpstr>投影片 34</vt:lpstr>
      <vt:lpstr>投影片 35</vt:lpstr>
      <vt:lpstr>逆勢成長的數據 哪類型最易出現挑戰行為？</vt:lpstr>
      <vt:lpstr>猜一猜，這是誰?</vt:lpstr>
      <vt:lpstr>投影片 38</vt:lpstr>
      <vt:lpstr>投影片 39</vt:lpstr>
      <vt:lpstr>投影片 40</vt:lpstr>
      <vt:lpstr>投影片 41</vt:lpstr>
      <vt:lpstr>投影片 42</vt:lpstr>
      <vt:lpstr>投影片 43</vt:lpstr>
      <vt:lpstr>原來我也可以這樣說</vt:lpstr>
      <vt:lpstr>比比看，差別在哪裡？</vt:lpstr>
      <vt:lpstr>比比看，差別在哪裡？</vt:lpstr>
      <vt:lpstr>投影片 47</vt:lpstr>
      <vt:lpstr>投影片 48</vt:lpstr>
      <vt:lpstr>投影片 49</vt:lpstr>
      <vt:lpstr>投影片 50</vt:lpstr>
      <vt:lpstr>投影片 51</vt:lpstr>
      <vt:lpstr>投影片 52</vt:lpstr>
      <vt:lpstr>投影片 53</vt:lpstr>
      <vt:lpstr>投影片 54</vt:lpstr>
      <vt:lpstr>投影片 55</vt:lpstr>
      <vt:lpstr>投影片 56</vt:lpstr>
      <vt:lpstr>投影片 57</vt:lpstr>
      <vt:lpstr>投影片 58</vt:lpstr>
      <vt:lpstr>投影片 59</vt:lpstr>
      <vt:lpstr>投影片 60</vt:lpstr>
      <vt:lpstr>投影片 61</vt:lpstr>
      <vt:lpstr>結構式教學法－簡言之</vt:lpstr>
      <vt:lpstr>投影片 63</vt:lpstr>
      <vt:lpstr>投影片 64</vt:lpstr>
      <vt:lpstr>投影片 65</vt:lpstr>
      <vt:lpstr>投影片 66</vt:lpstr>
      <vt:lpstr>投影片 67</vt:lpstr>
      <vt:lpstr>投影片 68</vt:lpstr>
      <vt:lpstr>投影片 69</vt:lpstr>
      <vt:lpstr>投影片 70</vt:lpstr>
      <vt:lpstr>投影片 71</vt:lpstr>
      <vt:lpstr>投影片 72</vt:lpstr>
      <vt:lpstr>投影片 73</vt:lpstr>
      <vt:lpstr>投影片 74</vt:lpstr>
      <vt:lpstr>投影片 75</vt:lpstr>
      <vt:lpstr>投影片 76</vt:lpstr>
      <vt:lpstr>投影片 77</vt:lpstr>
      <vt:lpstr>投影片 78</vt:lpstr>
      <vt:lpstr>投影片 79</vt:lpstr>
      <vt:lpstr>投影片 80</vt:lpstr>
      <vt:lpstr>投影片 81</vt:lpstr>
      <vt:lpstr>投影片 82</vt:lpstr>
      <vt:lpstr>投影片 83</vt:lpstr>
      <vt:lpstr>投影片 84</vt:lpstr>
      <vt:lpstr>投影片 85</vt:lpstr>
      <vt:lpstr>投影片 86</vt:lpstr>
      <vt:lpstr>投影片 87</vt:lpstr>
      <vt:lpstr>投影片 88</vt:lpstr>
      <vt:lpstr>投影片 89</vt:lpstr>
      <vt:lpstr>有效的指令</vt:lpstr>
      <vt:lpstr>投影片 91</vt:lpstr>
      <vt:lpstr>投影片 92</vt:lpstr>
      <vt:lpstr>投影片 93</vt:lpstr>
      <vt:lpstr>投影片 94</vt:lpstr>
      <vt:lpstr>投影片 95</vt:lpstr>
      <vt:lpstr>投影片 96</vt:lpstr>
      <vt:lpstr>投影片 97</vt:lpstr>
      <vt:lpstr>投影片 98</vt:lpstr>
      <vt:lpstr>投影片 99</vt:lpstr>
      <vt:lpstr>投影片 100</vt:lpstr>
      <vt:lpstr>投影片 101</vt:lpstr>
      <vt:lpstr>投影片 102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黃齊慧</dc:creator>
  <cp:lastModifiedBy>郭色嬌</cp:lastModifiedBy>
  <cp:revision>633</cp:revision>
  <cp:lastPrinted>1601-01-01T00:00:00Z</cp:lastPrinted>
  <dcterms:created xsi:type="dcterms:W3CDTF">2001-08-17T11:25:32Z</dcterms:created>
  <dcterms:modified xsi:type="dcterms:W3CDTF">2015-08-31T05:33:14Z</dcterms:modified>
</cp:coreProperties>
</file>